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5"/>
  </p:notesMasterIdLst>
  <p:sldIdLst>
    <p:sldId id="256" r:id="rId2"/>
    <p:sldId id="257" r:id="rId3"/>
    <p:sldId id="258" r:id="rId4"/>
    <p:sldId id="262" r:id="rId5"/>
    <p:sldId id="260" r:id="rId6"/>
    <p:sldId id="264" r:id="rId7"/>
    <p:sldId id="265" r:id="rId8"/>
    <p:sldId id="268" r:id="rId9"/>
    <p:sldId id="272" r:id="rId10"/>
    <p:sldId id="269" r:id="rId11"/>
    <p:sldId id="270"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48"/>
    <p:restoredTop sz="94689"/>
  </p:normalViewPr>
  <p:slideViewPr>
    <p:cSldViewPr snapToGrid="0" snapToObjects="1">
      <p:cViewPr varScale="1">
        <p:scale>
          <a:sx n="108" d="100"/>
          <a:sy n="108" d="100"/>
        </p:scale>
        <p:origin x="200" y="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52" d="100"/>
          <a:sy n="152" d="100"/>
        </p:scale>
        <p:origin x="2488" y="-16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1T22:47:30.377"/>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94E75-9DBD-E34A-ABD8-4FCBABB89988}" type="datetimeFigureOut">
              <a:rPr kumimoji="1" lang="ja-JP" altLang="en-US" smtClean="0"/>
              <a:t>2020/11/6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42543-1FAA-9342-972D-FB733EC07367}" type="slidenum">
              <a:rPr kumimoji="1" lang="ja-JP" altLang="en-US" smtClean="0"/>
              <a:t>‹#›</a:t>
            </a:fld>
            <a:endParaRPr kumimoji="1" lang="ja-JP" altLang="en-US"/>
          </a:p>
        </p:txBody>
      </p:sp>
    </p:spTree>
    <p:extLst>
      <p:ext uri="{BB962C8B-B14F-4D97-AF65-F5344CB8AC3E}">
        <p14:creationId xmlns:p14="http://schemas.microsoft.com/office/powerpoint/2010/main" val="23556181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presentation is about quantum speedup for the minimum </a:t>
            </a:r>
            <a:r>
              <a:rPr kumimoji="1" lang="en-US" altLang="ja-JP" dirty="0" err="1"/>
              <a:t>steiner</a:t>
            </a:r>
            <a:r>
              <a:rPr kumimoji="1" lang="en-US" altLang="ja-JP" dirty="0"/>
              <a:t> tree problem.</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1</a:t>
            </a:fld>
            <a:endParaRPr kumimoji="1" lang="ja-JP" altLang="en-US"/>
          </a:p>
        </p:txBody>
      </p:sp>
    </p:spTree>
    <p:extLst>
      <p:ext uri="{BB962C8B-B14F-4D97-AF65-F5344CB8AC3E}">
        <p14:creationId xmlns:p14="http://schemas.microsoft.com/office/powerpoint/2010/main" val="24123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t>
            </a:r>
            <a:r>
              <a:rPr kumimoji="1" lang="en-US" altLang="ja-JP" dirty="0" err="1"/>
              <a:t>analyse</a:t>
            </a:r>
            <a:r>
              <a:rPr kumimoji="1" lang="en-US" altLang="ja-JP" dirty="0"/>
              <a:t> the running time of the algorithm.</a:t>
            </a:r>
          </a:p>
          <a:p>
            <a:r>
              <a:rPr kumimoji="1" lang="en-US" altLang="ja-JP" dirty="0"/>
              <a:t>In step 1, we run the classical dynamic programming algorithm, so  the time complexity of this part can be bounded order of 1.812 to the k poly n.</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10</a:t>
            </a:fld>
            <a:endParaRPr kumimoji="1" lang="ja-JP" altLang="en-US"/>
          </a:p>
        </p:txBody>
      </p:sp>
    </p:spTree>
    <p:extLst>
      <p:ext uri="{BB962C8B-B14F-4D97-AF65-F5344CB8AC3E}">
        <p14:creationId xmlns:p14="http://schemas.microsoft.com/office/powerpoint/2010/main" val="166659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In step 2, we use quantum search three times recursively., so the time complexity of this part can be bounded order of 1.812 to the k poly n we properly </a:t>
            </a:r>
            <a:r>
              <a:rPr lang="en-US" altLang="ja-JP" dirty="0" err="1"/>
              <a:t>choosed</a:t>
            </a:r>
            <a:r>
              <a:rPr lang="en-US" altLang="ja-JP" dirty="0"/>
              <a:t> the value of the parameter beta.</a:t>
            </a:r>
            <a:endParaRPr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11</a:t>
            </a:fld>
            <a:endParaRPr kumimoji="1" lang="ja-JP" altLang="en-US"/>
          </a:p>
        </p:txBody>
      </p:sp>
    </p:spTree>
    <p:extLst>
      <p:ext uri="{BB962C8B-B14F-4D97-AF65-F5344CB8AC3E}">
        <p14:creationId xmlns:p14="http://schemas.microsoft.com/office/powerpoint/2010/main" val="415621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we consider r-split where r is not 2, the complexity becomes worse</a:t>
            </a:r>
          </a:p>
          <a:p>
            <a:endParaRPr lang="en-US" altLang="ja-JP" dirty="0"/>
          </a:p>
          <a:p>
            <a:r>
              <a:rPr kumimoji="1" lang="en-US" altLang="ja-JP" dirty="0"/>
              <a:t>And </a:t>
            </a:r>
          </a:p>
          <a:p>
            <a:r>
              <a:rPr lang="en-US" altLang="ja-JP" dirty="0"/>
              <a:t>If we consider to use more recursive quantum search, say four times recursively, the complexity becomes worse.</a:t>
            </a:r>
          </a:p>
          <a:p>
            <a:r>
              <a:rPr kumimoji="1" lang="en-US" altLang="ja-JP" dirty="0"/>
              <a:t>Also, </a:t>
            </a:r>
            <a:r>
              <a:rPr lang="en-US" altLang="ja-JP" dirty="0"/>
              <a:t>if we use two times or even one time quantum search, the classical part, step 1 of this algorithm becomes worse complexity. </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12</a:t>
            </a:fld>
            <a:endParaRPr kumimoji="1" lang="ja-JP" altLang="en-US"/>
          </a:p>
        </p:txBody>
      </p:sp>
    </p:spTree>
    <p:extLst>
      <p:ext uri="{BB962C8B-B14F-4D97-AF65-F5344CB8AC3E}">
        <p14:creationId xmlns:p14="http://schemas.microsoft.com/office/powerpoint/2010/main" val="77949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What I explained in this presentation is  an algorithm with computational complexity </a:t>
            </a:r>
            <a:r>
              <a:rPr kumimoji="1" lang="en-US" altLang="ja-JP" dirty="0" err="1"/>
              <a:t>irder</a:t>
            </a:r>
            <a:r>
              <a:rPr kumimoji="1" lang="en-US" altLang="ja-JP" dirty="0"/>
              <a:t> of 1.812 to the k poly n using quantum search.</a:t>
            </a:r>
          </a:p>
          <a:p>
            <a:r>
              <a:rPr kumimoji="1" lang="en-US" altLang="ja-JP" dirty="0"/>
              <a:t> </a:t>
            </a:r>
          </a:p>
          <a:p>
            <a:r>
              <a:rPr kumimoji="1" lang="en-US" altLang="ja-JP" dirty="0"/>
              <a:t>I conclude with some open problems,</a:t>
            </a:r>
          </a:p>
          <a:p>
            <a:r>
              <a:rPr lang="en-US" altLang="ja-JP" dirty="0" err="1"/>
              <a:t>Furhter</a:t>
            </a:r>
            <a:r>
              <a:rPr lang="en-US" altLang="ja-JP" dirty="0"/>
              <a:t> speeding up of the minimum Steiner tree problem</a:t>
            </a:r>
          </a:p>
          <a:p>
            <a:r>
              <a:rPr lang="en-US" altLang="ja-JP" dirty="0"/>
              <a:t>And also</a:t>
            </a:r>
          </a:p>
          <a:p>
            <a:r>
              <a:rPr lang="en-US" altLang="ja-JP" dirty="0"/>
              <a:t>Speeding up other NP-hard problems using quantum search</a:t>
            </a:r>
          </a:p>
          <a:p>
            <a:endParaRPr lang="en-US" altLang="ja-JP" dirty="0"/>
          </a:p>
          <a:p>
            <a:r>
              <a:rPr lang="en-US" altLang="ja-JP" dirty="0"/>
              <a:t>Thank you.</a:t>
            </a:r>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13</a:t>
            </a:fld>
            <a:endParaRPr kumimoji="1" lang="ja-JP" altLang="en-US"/>
          </a:p>
        </p:txBody>
      </p:sp>
    </p:spTree>
    <p:extLst>
      <p:ext uri="{BB962C8B-B14F-4D97-AF65-F5344CB8AC3E}">
        <p14:creationId xmlns:p14="http://schemas.microsoft.com/office/powerpoint/2010/main" val="413310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start with the definition of the problem. In the minimum Steiner tree problem, we are given an undirected graph G, with weight function w, and a subset K of vertices which is called terminal set. In this talk we assume that the size of node is n and the size of terminal set is k.</a:t>
            </a:r>
          </a:p>
          <a:p>
            <a:r>
              <a:rPr lang="en-US" altLang="ja-JP" dirty="0"/>
              <a:t>The output is the weight </a:t>
            </a:r>
            <a:r>
              <a:rPr lang="en-US" altLang="ja-JP" dirty="0" err="1"/>
              <a:t>W_g</a:t>
            </a:r>
            <a:r>
              <a:rPr lang="en-US" altLang="ja-JP" dirty="0"/>
              <a:t> of K. the definition of W_G of K is the minimum weight of trees among all trees that contains terminal set K.</a:t>
            </a:r>
            <a:endParaRPr kumimoji="1" lang="en-US" altLang="ja-JP" dirty="0"/>
          </a:p>
          <a:p>
            <a:endParaRPr lang="en-US" altLang="ja-JP" dirty="0"/>
          </a:p>
          <a:p>
            <a:r>
              <a:rPr kumimoji="1" lang="en-US" altLang="ja-JP" dirty="0"/>
              <a:t>The minimum Steiner tree problem is one of the most fundamental NP-hard problems.</a:t>
            </a:r>
            <a:r>
              <a:rPr lang="en-US" altLang="ja-JP" dirty="0"/>
              <a:t> And there are many exponential time classical algorithms with respect to k, the size of the terminal set.</a:t>
            </a:r>
          </a:p>
          <a:p>
            <a:endParaRPr kumimoji="1" lang="en-US" altLang="ja-JP" dirty="0"/>
          </a:p>
          <a:p>
            <a:r>
              <a:rPr lang="en-US" altLang="ja-JP" dirty="0"/>
              <a:t>In this presentation, we only care about the weight of a minimum Steiner tree. So, for instance, in this below graph with the size of the terminal set is 4, we only need the value seventeen and don’t care about a specific minimum Steiner tree.</a:t>
            </a:r>
            <a:endParaRPr kumimoji="1" lang="en-US" altLang="ja-JP" dirty="0"/>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2</a:t>
            </a:fld>
            <a:endParaRPr kumimoji="1" lang="ja-JP" altLang="en-US"/>
          </a:p>
        </p:txBody>
      </p:sp>
    </p:spTree>
    <p:extLst>
      <p:ext uri="{BB962C8B-B14F-4D97-AF65-F5344CB8AC3E}">
        <p14:creationId xmlns:p14="http://schemas.microsoft.com/office/powerpoint/2010/main" val="171042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explain our results, </a:t>
            </a:r>
            <a:r>
              <a:rPr lang="en-US" altLang="ja-JP" dirty="0"/>
              <a:t>I introduce quantum search.</a:t>
            </a:r>
            <a:endParaRPr kumimoji="1" lang="en-US" altLang="ja-JP" dirty="0"/>
          </a:p>
          <a:p>
            <a:r>
              <a:rPr lang="en-US" altLang="ja-JP" dirty="0"/>
              <a:t>We consider a Boolean function f, given as a black box.</a:t>
            </a:r>
          </a:p>
          <a:p>
            <a:r>
              <a:rPr kumimoji="1" lang="en-US" altLang="ja-JP" dirty="0"/>
              <a:t>For given an </a:t>
            </a:r>
            <a:r>
              <a:rPr lang="en-US" altLang="ja-JP" dirty="0"/>
              <a:t>input x, t</a:t>
            </a:r>
            <a:r>
              <a:rPr kumimoji="1" lang="en-US" altLang="ja-JP" dirty="0"/>
              <a:t>he black box outputs f(x).</a:t>
            </a:r>
          </a:p>
          <a:p>
            <a:endParaRPr lang="en-US" altLang="ja-JP" dirty="0"/>
          </a:p>
          <a:p>
            <a:r>
              <a:rPr lang="en-US" altLang="ja-JP" dirty="0"/>
              <a:t>We consider a task, “find an element x of the input such that f(x) is one”.</a:t>
            </a:r>
          </a:p>
          <a:p>
            <a:r>
              <a:rPr kumimoji="1" lang="en-US" altLang="ja-JP" dirty="0"/>
              <a:t>In the classical setting, the </a:t>
            </a:r>
            <a:r>
              <a:rPr lang="en-US" altLang="ja-JP" dirty="0"/>
              <a:t>number</a:t>
            </a:r>
            <a:r>
              <a:rPr kumimoji="1" lang="en-US" altLang="ja-JP" dirty="0"/>
              <a:t> of queries to the black box to solve this task is linear in the input size.</a:t>
            </a:r>
          </a:p>
          <a:p>
            <a:r>
              <a:rPr lang="en-US" altLang="ja-JP" dirty="0"/>
              <a:t>But we can solve this task with square-root of queries to the black box in the quantum setting.</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3</a:t>
            </a:fld>
            <a:endParaRPr kumimoji="1" lang="ja-JP" altLang="en-US"/>
          </a:p>
        </p:txBody>
      </p:sp>
    </p:spTree>
    <p:extLst>
      <p:ext uri="{BB962C8B-B14F-4D97-AF65-F5344CB8AC3E}">
        <p14:creationId xmlns:p14="http://schemas.microsoft.com/office/powerpoint/2010/main" val="6290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consider the function which outputs values in real numbers.</a:t>
            </a:r>
          </a:p>
          <a:p>
            <a:r>
              <a:rPr lang="en-US" altLang="ja-JP" dirty="0"/>
              <a:t>And we are required to find the minimum value over all possible input.</a:t>
            </a:r>
          </a:p>
          <a:p>
            <a:r>
              <a:rPr kumimoji="1" lang="en-US" altLang="ja-JP" dirty="0"/>
              <a:t>we also need linear number of queries</a:t>
            </a:r>
            <a:r>
              <a:rPr lang="en-US" altLang="ja-JP" dirty="0"/>
              <a:t> in the classical setting and square-root number of queries in the quantum setting. </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4</a:t>
            </a:fld>
            <a:endParaRPr kumimoji="1" lang="ja-JP" altLang="en-US"/>
          </a:p>
        </p:txBody>
      </p:sp>
    </p:spTree>
    <p:extLst>
      <p:ext uri="{BB962C8B-B14F-4D97-AF65-F5344CB8AC3E}">
        <p14:creationId xmlns:p14="http://schemas.microsoft.com/office/powerpoint/2010/main" val="301235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recent work by </a:t>
            </a:r>
            <a:r>
              <a:rPr kumimoji="1" lang="en-US" altLang="ja-JP" dirty="0" err="1"/>
              <a:t>Ambainis</a:t>
            </a:r>
            <a:r>
              <a:rPr kumimoji="1" lang="en-US" altLang="ja-JP" dirty="0"/>
              <a:t> revealed that combining quantum search with classical dynamic programming algorithms can speedup the computational complexity for some NP-hard problems.</a:t>
            </a:r>
          </a:p>
          <a:p>
            <a:r>
              <a:rPr lang="en-US" altLang="ja-JP" dirty="0"/>
              <a:t>For instance, TSP and Set Cover can be computed in 2 to the n using classical best known algorithms, and they constructed 1.728 to the n time quantum algorithm.</a:t>
            </a:r>
          </a:p>
          <a:p>
            <a:endParaRPr kumimoji="1" lang="en-US" altLang="ja-JP" dirty="0"/>
          </a:p>
          <a:p>
            <a:r>
              <a:rPr lang="en-US" altLang="ja-JP" dirty="0"/>
              <a:t>All the algorithm use the similar framework: quantum search using the information by classical dynamic programming.</a:t>
            </a:r>
            <a:endParaRPr kumimoji="1" lang="en-US" altLang="ja-JP" dirty="0"/>
          </a:p>
          <a:p>
            <a:endParaRPr lang="en-US" altLang="ja-JP" dirty="0"/>
          </a:p>
          <a:p>
            <a:endParaRPr kumimoji="1" lang="en-US" altLang="ja-JP" dirty="0"/>
          </a:p>
          <a:p>
            <a:r>
              <a:rPr lang="en-US" altLang="ja-JP" dirty="0"/>
              <a:t>Our result is about the minimum Steiner tree problem.</a:t>
            </a:r>
          </a:p>
          <a:p>
            <a:r>
              <a:rPr lang="en-US" altLang="ja-JP" dirty="0"/>
              <a:t>This can be solved in the order of almost 2 to the k poly n using the  best known classical algorithm.</a:t>
            </a:r>
          </a:p>
          <a:p>
            <a:r>
              <a:rPr lang="en-US" altLang="ja-JP" dirty="0"/>
              <a:t>We constructed a quantum algorithm with order of 1.812 to the k poly n.</a:t>
            </a:r>
          </a:p>
          <a:p>
            <a:r>
              <a:rPr lang="en-US" altLang="ja-JP" dirty="0"/>
              <a:t>Using the similar framework to </a:t>
            </a:r>
            <a:r>
              <a:rPr lang="en-US" altLang="ja-JP" dirty="0" err="1"/>
              <a:t>ambainis’s</a:t>
            </a:r>
            <a:r>
              <a:rPr lang="en-US" altLang="ja-JP" dirty="0"/>
              <a:t> work. </a:t>
            </a:r>
          </a:p>
          <a:p>
            <a:r>
              <a:rPr lang="en-US" altLang="ja-JP" dirty="0"/>
              <a:t>And this can be seen as an another application of the idea of this previous work.</a:t>
            </a:r>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5</a:t>
            </a:fld>
            <a:endParaRPr kumimoji="1" lang="ja-JP" altLang="en-US"/>
          </a:p>
        </p:txBody>
      </p:sp>
    </p:spTree>
    <p:extLst>
      <p:ext uri="{BB962C8B-B14F-4D97-AF65-F5344CB8AC3E}">
        <p14:creationId xmlns:p14="http://schemas.microsoft.com/office/powerpoint/2010/main" val="371628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 use a decomposition of a tree, called “r-split”, in our algorithm.</a:t>
            </a:r>
          </a:p>
          <a:p>
            <a:r>
              <a:rPr lang="en-US" altLang="ja-JP" dirty="0"/>
              <a:t>r</a:t>
            </a:r>
            <a:r>
              <a:rPr kumimoji="1" lang="en-US" altLang="ja-JP" dirty="0"/>
              <a:t>-split is introduced in the work about classical algorithms for the minimum Steiner tree. </a:t>
            </a:r>
          </a:p>
          <a:p>
            <a:r>
              <a:rPr lang="en-US" altLang="ja-JP" dirty="0"/>
              <a:t>R-split of tree T is subtrees T1, T2, to Tr that cover T</a:t>
            </a:r>
          </a:p>
          <a:p>
            <a:r>
              <a:rPr kumimoji="1" lang="en-US" altLang="ja-JP" dirty="0"/>
              <a:t>And for any index I, the union of T1 to </a:t>
            </a:r>
            <a:r>
              <a:rPr kumimoji="1" lang="en-US" altLang="ja-JP" dirty="0" err="1"/>
              <a:t>Ti</a:t>
            </a:r>
            <a:r>
              <a:rPr kumimoji="1" lang="en-US" altLang="ja-JP" dirty="0"/>
              <a:t> is connected.</a:t>
            </a:r>
          </a:p>
          <a:p>
            <a:r>
              <a:rPr lang="en-US" altLang="ja-JP" dirty="0"/>
              <a:t>These subtrees doesn’t require to be edge disjoint.</a:t>
            </a:r>
            <a:endParaRPr kumimoji="1" lang="en-US" altLang="ja-JP" dirty="0"/>
          </a:p>
          <a:p>
            <a:r>
              <a:rPr kumimoji="1" lang="en-US" altLang="ja-JP" dirty="0"/>
              <a:t>3-split is used in order of 2.684 to k time classical algorithm.</a:t>
            </a:r>
          </a:p>
          <a:p>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6</a:t>
            </a:fld>
            <a:endParaRPr kumimoji="1" lang="ja-JP" altLang="en-US"/>
          </a:p>
        </p:txBody>
      </p:sp>
    </p:spTree>
    <p:extLst>
      <p:ext uri="{BB962C8B-B14F-4D97-AF65-F5344CB8AC3E}">
        <p14:creationId xmlns:p14="http://schemas.microsoft.com/office/powerpoint/2010/main" val="104436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use 2-split: 2-split is a subtrees T1 and T2 that cover T.</a:t>
            </a:r>
          </a:p>
          <a:p>
            <a:r>
              <a:rPr lang="en-US" altLang="ja-JP" dirty="0"/>
              <a:t>We call the vertices which is in both of the subtrees split nodes.</a:t>
            </a:r>
          </a:p>
          <a:p>
            <a:r>
              <a:rPr kumimoji="1" lang="en-US" altLang="ja-JP" dirty="0"/>
              <a:t>2-split has a is </a:t>
            </a:r>
            <a:r>
              <a:rPr kumimoji="1" lang="en-US" altLang="ja-JP" dirty="0" err="1"/>
              <a:t>usefull</a:t>
            </a:r>
            <a:r>
              <a:rPr kumimoji="1" lang="en-US" altLang="ja-JP" dirty="0"/>
              <a:t> property whe</a:t>
            </a:r>
            <a:r>
              <a:rPr lang="en-US" altLang="ja-JP" dirty="0"/>
              <a:t>n the original tree T is a minimum Steiner tree for the terminal set K </a:t>
            </a:r>
            <a:r>
              <a:rPr kumimoji="1" lang="en-US" altLang="ja-JP" dirty="0"/>
              <a:t>such that for any alpha, there exists 2-split T1 and T2 such that the size of subset of terminal set in T1 is almost alpha k, and the size of the split node is a constant. </a:t>
            </a:r>
          </a:p>
          <a:p>
            <a:r>
              <a:rPr lang="en-US" altLang="ja-JP" dirty="0"/>
              <a:t>We consider any 2-split T1, T2 of </a:t>
            </a:r>
            <a:r>
              <a:rPr lang="en-US" altLang="ja-JP" dirty="0" err="1"/>
              <a:t>theminimum</a:t>
            </a:r>
            <a:r>
              <a:rPr lang="en-US" altLang="ja-JP" dirty="0"/>
              <a:t> Steiner tree for the terminal set K.</a:t>
            </a:r>
          </a:p>
          <a:p>
            <a:r>
              <a:rPr lang="en-US" altLang="ja-JP" dirty="0"/>
              <a:t>In the graph G, T1 is a minimum Steiner tree for the intersection of T1 and K.</a:t>
            </a:r>
          </a:p>
          <a:p>
            <a:r>
              <a:rPr lang="en-US" altLang="ja-JP" dirty="0"/>
              <a:t>In the graph G over A, T2 is a minimum Steiner tree for the intersection of T2 and K. where G over A is a graph contraction.</a:t>
            </a:r>
          </a:p>
          <a:p>
            <a:r>
              <a:rPr lang="en-US" altLang="ja-JP" dirty="0"/>
              <a:t>Graph contraction G over A means replacing all vertices in A, with a new vertex </a:t>
            </a:r>
            <a:r>
              <a:rPr lang="en-US" altLang="ja-JP" dirty="0" err="1"/>
              <a:t>v_A</a:t>
            </a:r>
            <a:r>
              <a:rPr lang="en-US" altLang="ja-JP" dirty="0"/>
              <a:t>.  We can compute Graph contraction in polynomial time.</a:t>
            </a:r>
          </a:p>
          <a:p>
            <a:endParaRPr kumimoji="1" lang="en-US" altLang="ja-JP" dirty="0"/>
          </a:p>
          <a:p>
            <a:r>
              <a:rPr lang="en-US" altLang="ja-JP" dirty="0"/>
              <a:t>So, </a:t>
            </a:r>
            <a:r>
              <a:rPr lang="en-US" altLang="ja-JP" dirty="0" err="1"/>
              <a:t>usig</a:t>
            </a:r>
            <a:r>
              <a:rPr lang="en-US" altLang="ja-JP" dirty="0"/>
              <a:t> these facts, the following recursion on 2-split holds.</a:t>
            </a:r>
          </a:p>
          <a:p>
            <a:r>
              <a:rPr lang="en-US" altLang="ja-JP" dirty="0" err="1"/>
              <a:t>Becaeuse</a:t>
            </a:r>
            <a:r>
              <a:rPr lang="en-US" altLang="ja-JP" dirty="0"/>
              <a:t> we only need the information about the weights of minimum Steiner trees for the subset of terminal set. </a:t>
            </a:r>
          </a:p>
          <a:p>
            <a:r>
              <a:rPr kumimoji="1" lang="en-US" altLang="ja-JP" dirty="0"/>
              <a:t>We can compute W_G</a:t>
            </a:r>
            <a:r>
              <a:rPr lang="en-US" altLang="ja-JP" dirty="0"/>
              <a:t> of K searching all possible values in this recursion in classical setting, so we can say that  in the classical setting we need linear number of accesses to the values, and we can bound the number of accesses by this, since we search over all possible subsets with sizes are equal to alpha k.</a:t>
            </a:r>
          </a:p>
          <a:p>
            <a:r>
              <a:rPr lang="en-US" altLang="ja-JP" dirty="0"/>
              <a:t>b</a:t>
            </a:r>
            <a:r>
              <a:rPr kumimoji="1" lang="en-US" altLang="ja-JP" dirty="0"/>
              <a:t>ut in quantum setting the number of accesses we need is the square root of the input size</a:t>
            </a:r>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7</a:t>
            </a:fld>
            <a:endParaRPr kumimoji="1" lang="ja-JP" altLang="en-US"/>
          </a:p>
        </p:txBody>
      </p:sp>
    </p:spTree>
    <p:extLst>
      <p:ext uri="{BB962C8B-B14F-4D97-AF65-F5344CB8AC3E}">
        <p14:creationId xmlns:p14="http://schemas.microsoft.com/office/powerpoint/2010/main" val="318473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 show the outline of our algorithm, which</a:t>
            </a:r>
            <a:r>
              <a:rPr lang="ja-JP" altLang="en-US"/>
              <a:t> </a:t>
            </a:r>
            <a:r>
              <a:rPr lang="en-US" altLang="ja-JP" dirty="0"/>
              <a:t>consists of 2 steps.</a:t>
            </a:r>
          </a:p>
          <a:p>
            <a:r>
              <a:rPr lang="en-US" altLang="ja-JP" dirty="0"/>
              <a:t>In step 1, we compute all the weights for terminal set with size are smaller than beta k over 4, and consider split node set with constant size.</a:t>
            </a:r>
          </a:p>
          <a:p>
            <a:r>
              <a:rPr lang="en-US" altLang="ja-JP" dirty="0"/>
              <a:t>To compute the values we can use the classical dynamic programming algorithm called Dreyfus-Wagner algorithm.</a:t>
            </a:r>
          </a:p>
          <a:p>
            <a:r>
              <a:rPr lang="en-US" altLang="ja-JP" dirty="0"/>
              <a:t>We use these values computed in step 1 in step 2.</a:t>
            </a:r>
          </a:p>
          <a:p>
            <a:endParaRPr lang="en-US" altLang="ja-JP" dirty="0"/>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8</a:t>
            </a:fld>
            <a:endParaRPr kumimoji="1" lang="ja-JP" altLang="en-US"/>
          </a:p>
        </p:txBody>
      </p:sp>
    </p:spTree>
    <p:extLst>
      <p:ext uri="{BB962C8B-B14F-4D97-AF65-F5344CB8AC3E}">
        <p14:creationId xmlns:p14="http://schemas.microsoft.com/office/powerpoint/2010/main" val="380108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step 2, we compute W_G of K using quantum search three times recursively.</a:t>
            </a:r>
          </a:p>
          <a:p>
            <a:endParaRPr kumimoji="1" lang="en-US" altLang="ja-JP" dirty="0"/>
          </a:p>
          <a:p>
            <a:r>
              <a:rPr lang="en-US" altLang="ja-JP" dirty="0"/>
              <a:t>The value W_G of K can be computed using quantum search, which needs all the values with terminal size are equal to k over 2 and the size of the set of the split nodes is a constant.</a:t>
            </a:r>
          </a:p>
          <a:p>
            <a:r>
              <a:rPr lang="en-US" altLang="ja-JP" dirty="0"/>
              <a:t>To access </a:t>
            </a:r>
            <a:r>
              <a:rPr kumimoji="1" lang="en-US" altLang="ja-JP" dirty="0"/>
              <a:t>these values, we use the second quantum search on the values and this time we need all the values with terminal size are equal to k over 4.</a:t>
            </a:r>
          </a:p>
          <a:p>
            <a:r>
              <a:rPr lang="en-US" altLang="ja-JP" dirty="0"/>
              <a:t>Again, to access these values, we use the third quantum search, which runs over the values with terminal size are equal to beta k over 4 and one minus beta k over 4.</a:t>
            </a:r>
          </a:p>
          <a:p>
            <a:r>
              <a:rPr lang="en-US" altLang="ja-JP" dirty="0"/>
              <a:t>And this time these values are already computed in step 1.</a:t>
            </a:r>
          </a:p>
          <a:p>
            <a:r>
              <a:rPr lang="en-US" altLang="ja-JP" dirty="0"/>
              <a:t>So, we can compute W_G of K using quantum search three times recursively.</a:t>
            </a:r>
          </a:p>
          <a:p>
            <a:endParaRPr kumimoji="1" lang="ja-JP" altLang="en-US"/>
          </a:p>
        </p:txBody>
      </p:sp>
      <p:sp>
        <p:nvSpPr>
          <p:cNvPr id="4" name="スライド番号プレースホルダー 3"/>
          <p:cNvSpPr>
            <a:spLocks noGrp="1"/>
          </p:cNvSpPr>
          <p:nvPr>
            <p:ph type="sldNum" sz="quarter" idx="5"/>
          </p:nvPr>
        </p:nvSpPr>
        <p:spPr/>
        <p:txBody>
          <a:bodyPr/>
          <a:lstStyle/>
          <a:p>
            <a:fld id="{AA742543-1FAA-9342-972D-FB733EC07367}" type="slidenum">
              <a:rPr kumimoji="1" lang="ja-JP" altLang="en-US" smtClean="0"/>
              <a:t>9</a:t>
            </a:fld>
            <a:endParaRPr kumimoji="1" lang="ja-JP" altLang="en-US"/>
          </a:p>
        </p:txBody>
      </p:sp>
    </p:spTree>
    <p:extLst>
      <p:ext uri="{BB962C8B-B14F-4D97-AF65-F5344CB8AC3E}">
        <p14:creationId xmlns:p14="http://schemas.microsoft.com/office/powerpoint/2010/main" val="36576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80525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77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540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09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48A87A34-81AB-432B-8DAE-1953F412C126}" type="datetimeFigureOut">
              <a:rPr lang="en-US" smtClean="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52339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11/6/20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266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48A87A34-81AB-432B-8DAE-1953F412C126}" type="datetimeFigureOut">
              <a:rPr lang="en-US" smtClean="0"/>
              <a:pPr/>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99127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53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48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48A87A34-81AB-432B-8DAE-1953F412C126}" type="datetimeFigureOut">
              <a:rPr lang="en-US" smtClean="0"/>
              <a:t>11/6/20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00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11/6/20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55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11/6/20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6054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40.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0.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0.png"/><Relationship Id="rId5" Type="http://schemas.openxmlformats.org/officeDocument/2006/relationships/image" Target="../media/image150.png"/><Relationship Id="rId10" Type="http://schemas.openxmlformats.org/officeDocument/2006/relationships/image" Target="../media/image19.png"/><Relationship Id="rId4" Type="http://schemas.openxmlformats.org/officeDocument/2006/relationships/image" Target="../media/image14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39.png"/><Relationship Id="rId21" Type="http://schemas.openxmlformats.org/officeDocument/2006/relationships/image" Target="../media/image5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5.png"/><Relationship Id="rId2" Type="http://schemas.openxmlformats.org/officeDocument/2006/relationships/notesSlide" Target="../notesSlides/notesSlide9.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3.png"/><Relationship Id="rId10" Type="http://schemas.openxmlformats.org/officeDocument/2006/relationships/image" Target="../media/image46.png"/><Relationship Id="rId19" Type="http://schemas.openxmlformats.org/officeDocument/2006/relationships/image" Target="../media/image5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04CBF-D233-6442-925E-A7529474FD9B}"/>
              </a:ext>
            </a:extLst>
          </p:cNvPr>
          <p:cNvSpPr>
            <a:spLocks noGrp="1"/>
          </p:cNvSpPr>
          <p:nvPr>
            <p:ph type="ctrTitle"/>
          </p:nvPr>
        </p:nvSpPr>
        <p:spPr/>
        <p:txBody>
          <a:bodyPr>
            <a:normAutofit/>
          </a:bodyPr>
          <a:lstStyle/>
          <a:p>
            <a:r>
              <a:rPr kumimoji="1" lang="en-US" altLang="ja-JP" dirty="0"/>
              <a:t>Quantum Speedup for the minimum </a:t>
            </a:r>
            <a:r>
              <a:rPr kumimoji="1" lang="en-US" altLang="ja-JP" dirty="0" err="1"/>
              <a:t>steiner</a:t>
            </a:r>
            <a:r>
              <a:rPr kumimoji="1" lang="en-US" altLang="ja-JP" dirty="0"/>
              <a:t> tree problem</a:t>
            </a:r>
            <a:endParaRPr kumimoji="1" lang="ja-JP" altLang="en-US"/>
          </a:p>
        </p:txBody>
      </p:sp>
      <p:sp>
        <p:nvSpPr>
          <p:cNvPr id="3" name="字幕 2">
            <a:extLst>
              <a:ext uri="{FF2B5EF4-FFF2-40B4-BE49-F238E27FC236}">
                <a16:creationId xmlns:a16="http://schemas.microsoft.com/office/drawing/2014/main" id="{1CD2FA16-ECFE-1541-A60E-64A62F083A7A}"/>
              </a:ext>
            </a:extLst>
          </p:cNvPr>
          <p:cNvSpPr>
            <a:spLocks noGrp="1"/>
          </p:cNvSpPr>
          <p:nvPr>
            <p:ph type="subTitle" idx="1"/>
          </p:nvPr>
        </p:nvSpPr>
        <p:spPr>
          <a:xfrm>
            <a:off x="947058" y="4327605"/>
            <a:ext cx="9764486" cy="1645920"/>
          </a:xfrm>
        </p:spPr>
        <p:txBody>
          <a:bodyPr>
            <a:normAutofit/>
          </a:bodyPr>
          <a:lstStyle/>
          <a:p>
            <a:r>
              <a:rPr lang="en-US" altLang="ja-JP" u="sng" dirty="0"/>
              <a:t>Masayuki Miyamoto</a:t>
            </a:r>
            <a:r>
              <a:rPr lang="en-US" altLang="ja-JP" dirty="0"/>
              <a:t>, Masakazu </a:t>
            </a:r>
            <a:r>
              <a:rPr lang="en-US" altLang="ja-JP" dirty="0" err="1"/>
              <a:t>Iwamura</a:t>
            </a:r>
            <a:r>
              <a:rPr lang="en-US" altLang="ja-JP" dirty="0"/>
              <a:t>, Koichi </a:t>
            </a:r>
            <a:r>
              <a:rPr lang="en-US" altLang="ja-JP" dirty="0" err="1"/>
              <a:t>Kise</a:t>
            </a:r>
            <a:r>
              <a:rPr lang="en-US" altLang="ja-JP" dirty="0"/>
              <a:t>, </a:t>
            </a:r>
            <a:r>
              <a:rPr lang="en" altLang="ja-JP" dirty="0"/>
              <a:t>François Le Gall</a:t>
            </a:r>
          </a:p>
        </p:txBody>
      </p:sp>
    </p:spTree>
    <p:extLst>
      <p:ext uri="{BB962C8B-B14F-4D97-AF65-F5344CB8AC3E}">
        <p14:creationId xmlns:p14="http://schemas.microsoft.com/office/powerpoint/2010/main" val="213597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47E1FA29-3B71-F948-94EA-3AD04FB5A1EA}"/>
                  </a:ext>
                </a:extLst>
              </p:cNvPr>
              <p:cNvSpPr/>
              <p:nvPr/>
            </p:nvSpPr>
            <p:spPr>
              <a:xfrm>
                <a:off x="566057" y="4634433"/>
                <a:ext cx="4349932" cy="19753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𝑂</m:t>
                      </m:r>
                      <m:d>
                        <m:dPr>
                          <m:ctrlPr>
                            <a:rPr kumimoji="1" lang="en-US" altLang="ja-JP" sz="2800" b="0" i="1" smtClean="0">
                              <a:latin typeface="Cambria Math" panose="02040503050406030204" pitchFamily="18" charset="0"/>
                            </a:rPr>
                          </m:ctrlPr>
                        </m:d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2</m:t>
                              </m:r>
                            </m:e>
                            <m:sup>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𝐻</m:t>
                                  </m:r>
                                  <m:d>
                                    <m:dPr>
                                      <m:ctrlPr>
                                        <a:rPr kumimoji="1" lang="en-US" altLang="ja-JP" sz="2800" b="0" i="1" smtClean="0">
                                          <a:latin typeface="Cambria Math" panose="02040503050406030204" pitchFamily="18" charset="0"/>
                                        </a:rPr>
                                      </m:ctrlPr>
                                    </m:dPr>
                                    <m:e>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𝛽</m:t>
                                          </m:r>
                                        </m:num>
                                        <m:den>
                                          <m:r>
                                            <a:rPr kumimoji="1" lang="en-US" altLang="ja-JP" sz="2800" b="0" i="1" smtClean="0">
                                              <a:latin typeface="Cambria Math" panose="02040503050406030204" pitchFamily="18" charset="0"/>
                                            </a:rPr>
                                            <m:t>4</m:t>
                                          </m:r>
                                        </m:den>
                                      </m:f>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𝛽</m:t>
                                      </m:r>
                                    </m:num>
                                    <m:den>
                                      <m:r>
                                        <a:rPr kumimoji="1" lang="en-US" altLang="ja-JP" sz="2800" b="0" i="1" smtClean="0">
                                          <a:latin typeface="Cambria Math" panose="02040503050406030204" pitchFamily="18" charset="0"/>
                                        </a:rPr>
                                        <m:t>4</m:t>
                                      </m:r>
                                    </m:den>
                                  </m:f>
                                </m:e>
                              </m:d>
                              <m:r>
                                <a:rPr kumimoji="1" lang="en-US" altLang="ja-JP" sz="2800" b="0" i="1" smtClean="0">
                                  <a:latin typeface="Cambria Math" panose="02040503050406030204" pitchFamily="18" charset="0"/>
                                </a:rPr>
                                <m:t>𝑘</m:t>
                              </m:r>
                            </m:sup>
                          </m:sSup>
                          <m:r>
                            <m:rPr>
                              <m:sty m:val="p"/>
                            </m:rPr>
                            <a:rPr kumimoji="1" lang="en-US" altLang="ja-JP" sz="2800" i="1">
                              <a:latin typeface="Cambria Math" panose="02040503050406030204" pitchFamily="18" charset="0"/>
                            </a:rPr>
                            <m:t>poly</m:t>
                          </m:r>
                          <m:d>
                            <m:dPr>
                              <m:ctrlPr>
                                <a:rPr kumimoji="1" lang="en-US" altLang="ja-JP" sz="2800" i="1">
                                  <a:latin typeface="Cambria Math" panose="02040503050406030204" pitchFamily="18" charset="0"/>
                                </a:rPr>
                              </m:ctrlPr>
                            </m:dPr>
                            <m:e>
                              <m:r>
                                <a:rPr kumimoji="1" lang="en-US" altLang="ja-JP" sz="2800" i="1">
                                  <a:latin typeface="Cambria Math" panose="02040503050406030204" pitchFamily="18" charset="0"/>
                                </a:rPr>
                                <m:t>𝑛</m:t>
                              </m:r>
                            </m:e>
                          </m:d>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𝑂</m:t>
                      </m:r>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1.812</m:t>
                          </m:r>
                        </m:e>
                        <m:sup>
                          <m:r>
                            <a:rPr kumimoji="1" lang="en-US" altLang="ja-JP" sz="2800" b="0" i="1" smtClean="0">
                              <a:latin typeface="Cambria Math" panose="02040503050406030204" pitchFamily="18" charset="0"/>
                            </a:rPr>
                            <m:t>𝑘</m:t>
                          </m:r>
                        </m:sup>
                      </m:sSup>
                      <m:r>
                        <m:rPr>
                          <m:sty m:val="p"/>
                        </m:rPr>
                        <a:rPr kumimoji="1" lang="en-US" altLang="ja-JP" sz="2800" b="0" i="1" smtClean="0">
                          <a:latin typeface="Cambria Math" panose="02040503050406030204" pitchFamily="18" charset="0"/>
                        </a:rPr>
                        <m:t>poly</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e>
                      </m:d>
                      <m:r>
                        <a:rPr kumimoji="1" lang="en-US" altLang="ja-JP" sz="2800" b="0" i="1" smtClean="0">
                          <a:latin typeface="Cambria Math" panose="02040503050406030204" pitchFamily="18" charset="0"/>
                        </a:rPr>
                        <m:t>)</m:t>
                      </m:r>
                    </m:oMath>
                  </m:oMathPara>
                </a14:m>
                <a:endParaRPr kumimoji="1" lang="ja-JP" altLang="en-US" sz="2800"/>
              </a:p>
            </p:txBody>
          </p:sp>
        </mc:Choice>
        <mc:Fallback xmlns="">
          <p:sp>
            <p:nvSpPr>
              <p:cNvPr id="8" name="正方形/長方形 7">
                <a:extLst>
                  <a:ext uri="{FF2B5EF4-FFF2-40B4-BE49-F238E27FC236}">
                    <a16:creationId xmlns:a16="http://schemas.microsoft.com/office/drawing/2014/main" id="{47E1FA29-3B71-F948-94EA-3AD04FB5A1EA}"/>
                  </a:ext>
                </a:extLst>
              </p:cNvPr>
              <p:cNvSpPr>
                <a:spLocks noRot="1" noChangeAspect="1" noMove="1" noResize="1" noEditPoints="1" noAdjustHandles="1" noChangeArrowheads="1" noChangeShapeType="1" noTextEdit="1"/>
              </p:cNvSpPr>
              <p:nvPr/>
            </p:nvSpPr>
            <p:spPr>
              <a:xfrm>
                <a:off x="566057" y="4634433"/>
                <a:ext cx="4349932" cy="1975374"/>
              </a:xfrm>
              <a:prstGeom prst="rect">
                <a:avLst/>
              </a:prstGeom>
              <a:blipFill>
                <a:blip r:embed="rId3"/>
                <a:stretch>
                  <a:fillRect l="-1163"/>
                </a:stretch>
              </a:blipFill>
              <a:ln>
                <a:solidFill>
                  <a:schemeClr val="tx1"/>
                </a:solidFill>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C396FBC7-262D-4A48-B960-A1A819AFF892}"/>
              </a:ext>
            </a:extLst>
          </p:cNvPr>
          <p:cNvSpPr txBox="1"/>
          <p:nvPr/>
        </p:nvSpPr>
        <p:spPr>
          <a:xfrm>
            <a:off x="829635" y="278961"/>
            <a:ext cx="5688352" cy="646331"/>
          </a:xfrm>
          <a:prstGeom prst="rect">
            <a:avLst/>
          </a:prstGeom>
          <a:noFill/>
        </p:spPr>
        <p:txBody>
          <a:bodyPr wrap="none" rtlCol="0">
            <a:spAutoFit/>
          </a:bodyPr>
          <a:lstStyle/>
          <a:p>
            <a:r>
              <a:rPr kumimoji="1" lang="en-US" altLang="ja-JP" sz="3600" b="1" dirty="0"/>
              <a:t>Outline of Our Algorithm</a:t>
            </a:r>
            <a:endParaRPr kumimoji="1" lang="ja-JP" altLang="en-US" sz="3600" b="1"/>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C44F93A-ED56-1D4A-854D-0CE13C6892E2}"/>
                  </a:ext>
                </a:extLst>
              </p:cNvPr>
              <p:cNvSpPr txBox="1"/>
              <p:nvPr/>
            </p:nvSpPr>
            <p:spPr>
              <a:xfrm>
                <a:off x="1015796" y="1139672"/>
                <a:ext cx="10592790" cy="2882199"/>
              </a:xfrm>
              <a:prstGeom prst="rect">
                <a:avLst/>
              </a:prstGeom>
              <a:noFill/>
            </p:spPr>
            <p:txBody>
              <a:bodyPr wrap="square" rtlCol="0">
                <a:spAutoFit/>
              </a:bodyPr>
              <a:lstStyle/>
              <a:p>
                <a:pPr marL="514350" indent="-514350">
                  <a:buFont typeface="+mj-lt"/>
                  <a:buAutoNum type="romanUcPeriod"/>
                </a:pPr>
                <a:r>
                  <a:rPr kumimoji="1" lang="en-US" altLang="ja-JP" sz="2400" b="0" dirty="0"/>
                  <a:t>Compute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e>
                    </m:d>
                    <m:r>
                      <a:rPr kumimoji="1" lang="en-US" altLang="ja-JP" sz="2400" i="1">
                        <a:latin typeface="Cambria Math" panose="02040503050406030204" pitchFamily="18" charset="0"/>
                      </a:rPr>
                      <m:t> </m:t>
                    </m:r>
                  </m:oMath>
                </a14:m>
                <a:r>
                  <a:rPr kumimoji="1" lang="en-US" altLang="ja-JP" sz="2400" b="0" dirty="0"/>
                  <a:t>and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𝐴</m:t>
                            </m:r>
                          </m:sub>
                        </m:sSub>
                      </m:e>
                    </m:d>
                    <m:r>
                      <a:rPr kumimoji="1" lang="en-US" altLang="ja-JP" sz="2400" i="1">
                        <a:latin typeface="Cambria Math" panose="02040503050406030204" pitchFamily="18" charset="0"/>
                      </a:rPr>
                      <m:t> </m:t>
                    </m:r>
                  </m:oMath>
                </a14:m>
                <a:r>
                  <a:rPr kumimoji="1" lang="en-US" altLang="ja-JP" sz="2400" b="0" dirty="0"/>
                  <a:t>for all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oMath>
                </a14:m>
                <a:r>
                  <a:rPr kumimoji="1" lang="en-US" altLang="ja-JP" sz="2400" b="0" dirty="0"/>
                  <a:t> and </a:t>
                </a:r>
                <a14:m>
                  <m:oMath xmlns:m="http://schemas.openxmlformats.org/officeDocument/2006/math">
                    <m:r>
                      <a:rPr kumimoji="1" lang="en-US" altLang="ja-JP" sz="2400" b="0" i="1" smtClean="0">
                        <a:latin typeface="Cambria Math" panose="02040503050406030204" pitchFamily="18" charset="0"/>
                      </a:rPr>
                      <m:t>𝐴</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oMath>
                </a14:m>
                <a:r>
                  <a:rPr kumimoji="1" lang="en-US" altLang="ja-JP" sz="2400" b="0" dirty="0"/>
                  <a:t> such that </a:t>
                </a:r>
                <a14:m>
                  <m:oMath xmlns:m="http://schemas.openxmlformats.org/officeDocument/2006/math">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4</m:t>
                        </m:r>
                      </m:den>
                    </m:f>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𝐴</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m:t>
                    </m:r>
                  </m:oMath>
                </a14:m>
                <a:r>
                  <a:rPr kumimoji="1" lang="en-US" altLang="ja-JP" sz="2400" b="0" dirty="0"/>
                  <a:t> using classical dynamic programming algorithm.             (</a:t>
                </a:r>
                <a14:m>
                  <m:oMath xmlns:m="http://schemas.openxmlformats.org/officeDocument/2006/math">
                    <m:r>
                      <a:rPr kumimoji="1" lang="en-US" altLang="ja-JP" sz="2400" i="1">
                        <a:latin typeface="Cambria Math" panose="02040503050406030204" pitchFamily="18" charset="0"/>
                      </a:rPr>
                      <m:t>𝛽</m:t>
                    </m:r>
                    <m:r>
                      <a:rPr kumimoji="1" lang="en-US" altLang="ja-JP" sz="2400" i="1">
                        <a:latin typeface="Cambria Math" panose="02040503050406030204" pitchFamily="18" charset="0"/>
                      </a:rPr>
                      <m:t>≈0.283</m:t>
                    </m:r>
                  </m:oMath>
                </a14:m>
                <a:r>
                  <a:rPr kumimoji="1" lang="en-US" altLang="ja-JP" sz="2400" b="0" dirty="0"/>
                  <a:t> is a constant)</a:t>
                </a:r>
              </a:p>
              <a:p>
                <a:pPr marL="514350" indent="-514350">
                  <a:buFont typeface="+mj-lt"/>
                  <a:buAutoNum type="romanUcPeriod"/>
                </a:pPr>
                <a:endParaRPr kumimoji="1" lang="en-US" altLang="ja-JP" sz="2400" b="0" dirty="0"/>
              </a:p>
              <a:p>
                <a:pPr marL="514350" indent="-514350">
                  <a:buFont typeface="+mj-lt"/>
                  <a:buAutoNum type="romanUcPeriod"/>
                </a:pPr>
                <a:r>
                  <a:rPr kumimoji="1" lang="en-US" altLang="ja-JP" sz="2400" dirty="0"/>
                  <a:t>Compute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r>
                  <a:rPr kumimoji="1" lang="en-US" altLang="ja-JP" sz="2400" b="0" dirty="0"/>
                  <a:t> using quantum search on the recursion by </a:t>
                </a:r>
                <a14:m>
                  <m:oMath xmlns:m="http://schemas.openxmlformats.org/officeDocument/2006/math">
                    <m:r>
                      <a:rPr kumimoji="1" lang="en-US" altLang="ja-JP" sz="2400" b="0" i="1" smtClean="0">
                        <a:latin typeface="Cambria Math" panose="02040503050406030204" pitchFamily="18" charset="0"/>
                      </a:rPr>
                      <m:t>2</m:t>
                    </m:r>
                  </m:oMath>
                </a14:m>
                <a:r>
                  <a:rPr kumimoji="1" lang="en-US" altLang="ja-JP" sz="2400" b="0" dirty="0"/>
                  <a:t>-split, </a:t>
                </a:r>
                <a:r>
                  <a:rPr kumimoji="1" lang="en-US" altLang="ja-JP" sz="2400" b="0" u="sng" dirty="0"/>
                  <a:t>three times recursively</a:t>
                </a:r>
                <a:r>
                  <a:rPr kumimoji="1" lang="en-US" altLang="ja-JP" sz="2400" b="0" dirty="0"/>
                  <a:t>.</a:t>
                </a:r>
              </a:p>
              <a:p>
                <a:endParaRPr kumimoji="1" lang="en-US" altLang="ja-JP" sz="2400" dirty="0"/>
              </a:p>
            </p:txBody>
          </p:sp>
        </mc:Choice>
        <mc:Fallback xmlns="">
          <p:sp>
            <p:nvSpPr>
              <p:cNvPr id="9" name="テキスト ボックス 8">
                <a:extLst>
                  <a:ext uri="{FF2B5EF4-FFF2-40B4-BE49-F238E27FC236}">
                    <a16:creationId xmlns:a16="http://schemas.microsoft.com/office/drawing/2014/main" id="{8C44F93A-ED56-1D4A-854D-0CE13C6892E2}"/>
                  </a:ext>
                </a:extLst>
              </p:cNvPr>
              <p:cNvSpPr txBox="1">
                <a:spLocks noRot="1" noChangeAspect="1" noMove="1" noResize="1" noEditPoints="1" noAdjustHandles="1" noChangeArrowheads="1" noChangeShapeType="1" noTextEdit="1"/>
              </p:cNvSpPr>
              <p:nvPr/>
            </p:nvSpPr>
            <p:spPr>
              <a:xfrm>
                <a:off x="1015796" y="1139672"/>
                <a:ext cx="10592790" cy="2882199"/>
              </a:xfrm>
              <a:prstGeom prst="rect">
                <a:avLst/>
              </a:prstGeom>
              <a:blipFill>
                <a:blip r:embed="rId4"/>
                <a:stretch>
                  <a:fillRect l="-838" t="-1754" r="-599"/>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74C511A3-B6A6-2045-9135-8C9A30B86843}"/>
              </a:ext>
            </a:extLst>
          </p:cNvPr>
          <p:cNvSpPr/>
          <p:nvPr/>
        </p:nvSpPr>
        <p:spPr>
          <a:xfrm>
            <a:off x="821834" y="1125713"/>
            <a:ext cx="10786752" cy="1505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581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E4355A-DC4E-2242-BD5B-CEB37C5EB67A}"/>
              </a:ext>
            </a:extLst>
          </p:cNvPr>
          <p:cNvSpPr/>
          <p:nvPr/>
        </p:nvSpPr>
        <p:spPr>
          <a:xfrm>
            <a:off x="821834" y="1125713"/>
            <a:ext cx="10786752" cy="1505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2214DE4D-8EC6-2845-BCD1-D2BE48C95C9D}"/>
                  </a:ext>
                </a:extLst>
              </p:cNvPr>
              <p:cNvSpPr/>
              <p:nvPr/>
            </p:nvSpPr>
            <p:spPr>
              <a:xfrm>
                <a:off x="566057" y="4634433"/>
                <a:ext cx="4349932" cy="19753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𝑂</m:t>
                      </m:r>
                      <m:d>
                        <m:dPr>
                          <m:ctrlPr>
                            <a:rPr kumimoji="1" lang="en-US" altLang="ja-JP" sz="2800" b="0" i="1" smtClean="0">
                              <a:latin typeface="Cambria Math" panose="02040503050406030204" pitchFamily="18" charset="0"/>
                            </a:rPr>
                          </m:ctrlPr>
                        </m:d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2</m:t>
                              </m:r>
                            </m:e>
                            <m:sup>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𝐻</m:t>
                                  </m:r>
                                  <m:d>
                                    <m:dPr>
                                      <m:ctrlPr>
                                        <a:rPr kumimoji="1" lang="en-US" altLang="ja-JP" sz="2800" b="0" i="1" smtClean="0">
                                          <a:latin typeface="Cambria Math" panose="02040503050406030204" pitchFamily="18" charset="0"/>
                                        </a:rPr>
                                      </m:ctrlPr>
                                    </m:dPr>
                                    <m:e>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𝛽</m:t>
                                          </m:r>
                                        </m:num>
                                        <m:den>
                                          <m:r>
                                            <a:rPr kumimoji="1" lang="en-US" altLang="ja-JP" sz="2800" b="0" i="1" smtClean="0">
                                              <a:latin typeface="Cambria Math" panose="02040503050406030204" pitchFamily="18" charset="0"/>
                                            </a:rPr>
                                            <m:t>4</m:t>
                                          </m:r>
                                        </m:den>
                                      </m:f>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𝛽</m:t>
                                      </m:r>
                                    </m:num>
                                    <m:den>
                                      <m:r>
                                        <a:rPr kumimoji="1" lang="en-US" altLang="ja-JP" sz="2800" b="0" i="1" smtClean="0">
                                          <a:latin typeface="Cambria Math" panose="02040503050406030204" pitchFamily="18" charset="0"/>
                                        </a:rPr>
                                        <m:t>4</m:t>
                                      </m:r>
                                    </m:den>
                                  </m:f>
                                </m:e>
                              </m:d>
                              <m:r>
                                <a:rPr kumimoji="1" lang="en-US" altLang="ja-JP" sz="2800" b="0" i="1" smtClean="0">
                                  <a:latin typeface="Cambria Math" panose="02040503050406030204" pitchFamily="18" charset="0"/>
                                </a:rPr>
                                <m:t>𝑘</m:t>
                              </m:r>
                            </m:sup>
                          </m:sSup>
                          <m:r>
                            <m:rPr>
                              <m:sty m:val="p"/>
                            </m:rPr>
                            <a:rPr kumimoji="1" lang="en-US" altLang="ja-JP" sz="2800" i="1">
                              <a:latin typeface="Cambria Math" panose="02040503050406030204" pitchFamily="18" charset="0"/>
                            </a:rPr>
                            <m:t>poly</m:t>
                          </m:r>
                          <m:d>
                            <m:dPr>
                              <m:ctrlPr>
                                <a:rPr kumimoji="1" lang="en-US" altLang="ja-JP" sz="2800" i="1">
                                  <a:latin typeface="Cambria Math" panose="02040503050406030204" pitchFamily="18" charset="0"/>
                                </a:rPr>
                              </m:ctrlPr>
                            </m:dPr>
                            <m:e>
                              <m:r>
                                <a:rPr kumimoji="1" lang="en-US" altLang="ja-JP" sz="2800" i="1">
                                  <a:latin typeface="Cambria Math" panose="02040503050406030204" pitchFamily="18" charset="0"/>
                                </a:rPr>
                                <m:t>𝑛</m:t>
                              </m:r>
                            </m:e>
                          </m:d>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𝑂</m:t>
                      </m:r>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1.812</m:t>
                          </m:r>
                        </m:e>
                        <m:sup>
                          <m:r>
                            <a:rPr kumimoji="1" lang="en-US" altLang="ja-JP" sz="2800" b="0" i="1" smtClean="0">
                              <a:latin typeface="Cambria Math" panose="02040503050406030204" pitchFamily="18" charset="0"/>
                            </a:rPr>
                            <m:t>𝑘</m:t>
                          </m:r>
                        </m:sup>
                      </m:sSup>
                      <m:r>
                        <m:rPr>
                          <m:sty m:val="p"/>
                        </m:rPr>
                        <a:rPr kumimoji="1" lang="en-US" altLang="ja-JP" sz="2800" b="0" i="1" smtClean="0">
                          <a:latin typeface="Cambria Math" panose="02040503050406030204" pitchFamily="18" charset="0"/>
                        </a:rPr>
                        <m:t>poly</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e>
                      </m:d>
                      <m:r>
                        <a:rPr kumimoji="1" lang="en-US" altLang="ja-JP" sz="2800" b="0" i="1" smtClean="0">
                          <a:latin typeface="Cambria Math" panose="02040503050406030204" pitchFamily="18" charset="0"/>
                        </a:rPr>
                        <m:t>)</m:t>
                      </m:r>
                    </m:oMath>
                  </m:oMathPara>
                </a14:m>
                <a:endParaRPr kumimoji="1" lang="ja-JP" altLang="en-US" sz="2800"/>
              </a:p>
            </p:txBody>
          </p:sp>
        </mc:Choice>
        <mc:Fallback xmlns="">
          <p:sp>
            <p:nvSpPr>
              <p:cNvPr id="4" name="正方形/長方形 3">
                <a:extLst>
                  <a:ext uri="{FF2B5EF4-FFF2-40B4-BE49-F238E27FC236}">
                    <a16:creationId xmlns:a16="http://schemas.microsoft.com/office/drawing/2014/main" id="{2214DE4D-8EC6-2845-BCD1-D2BE48C95C9D}"/>
                  </a:ext>
                </a:extLst>
              </p:cNvPr>
              <p:cNvSpPr>
                <a:spLocks noRot="1" noChangeAspect="1" noMove="1" noResize="1" noEditPoints="1" noAdjustHandles="1" noChangeArrowheads="1" noChangeShapeType="1" noTextEdit="1"/>
              </p:cNvSpPr>
              <p:nvPr/>
            </p:nvSpPr>
            <p:spPr>
              <a:xfrm>
                <a:off x="566057" y="4634433"/>
                <a:ext cx="4349932" cy="1975374"/>
              </a:xfrm>
              <a:prstGeom prst="rect">
                <a:avLst/>
              </a:prstGeom>
              <a:blipFill>
                <a:blip r:embed="rId3"/>
                <a:stretch>
                  <a:fillRect l="-1163"/>
                </a:stretch>
              </a:blipFill>
              <a:ln>
                <a:solidFill>
                  <a:schemeClr val="tx1"/>
                </a:solidFill>
              </a:ln>
            </p:spPr>
            <p:txBody>
              <a:bodyPr/>
              <a:lstStyle/>
              <a:p>
                <a:r>
                  <a:rPr lang="ja-JP" altLang="en-US">
                    <a:noFill/>
                  </a:rPr>
                  <a:t> </a:t>
                </a:r>
              </a:p>
            </p:txBody>
          </p:sp>
        </mc:Fallback>
      </mc:AlternateContent>
      <p:sp>
        <p:nvSpPr>
          <p:cNvPr id="6" name="正方形/長方形 5">
            <a:extLst>
              <a:ext uri="{FF2B5EF4-FFF2-40B4-BE49-F238E27FC236}">
                <a16:creationId xmlns:a16="http://schemas.microsoft.com/office/drawing/2014/main" id="{B949A65F-566E-EB41-BBB8-6814BB43619D}"/>
              </a:ext>
            </a:extLst>
          </p:cNvPr>
          <p:cNvSpPr/>
          <p:nvPr/>
        </p:nvSpPr>
        <p:spPr>
          <a:xfrm>
            <a:off x="816210" y="2832229"/>
            <a:ext cx="10786752" cy="835511"/>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FDAC9AA-AAD3-474A-8E21-1F376E693ADA}"/>
                  </a:ext>
                </a:extLst>
              </p:cNvPr>
              <p:cNvSpPr/>
              <p:nvPr/>
            </p:nvSpPr>
            <p:spPr>
              <a:xfrm>
                <a:off x="5534299" y="4634433"/>
                <a:ext cx="6091644" cy="197537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𝑂</m:t>
                      </m:r>
                      <m:d>
                        <m:dPr>
                          <m:ctrlPr>
                            <a:rPr kumimoji="1" lang="en-US" altLang="ja-JP" sz="2800" b="0" i="1" smtClean="0">
                              <a:latin typeface="Cambria Math" panose="02040503050406030204" pitchFamily="18" charset="0"/>
                            </a:rPr>
                          </m:ctrlPr>
                        </m:dPr>
                        <m:e>
                          <m:rad>
                            <m:radPr>
                              <m:degHide m:val="on"/>
                              <m:ctrlPr>
                                <a:rPr kumimoji="1" lang="en-US" altLang="ja-JP" sz="2800" b="0" i="1" smtClean="0">
                                  <a:latin typeface="Cambria Math" panose="02040503050406030204" pitchFamily="18" charset="0"/>
                                </a:rPr>
                              </m:ctrlPr>
                            </m:radPr>
                            <m:deg/>
                            <m:e>
                              <m:d>
                                <m:dPr>
                                  <m:ctrlPr>
                                    <a:rPr kumimoji="1" lang="en-US" altLang="ja-JP" sz="2800" b="0" i="1" smtClean="0">
                                      <a:latin typeface="Cambria Math" panose="02040503050406030204" pitchFamily="18" charset="0"/>
                                    </a:rPr>
                                  </m:ctrlPr>
                                </m:dPr>
                                <m:e>
                                  <m:f>
                                    <m:fPr>
                                      <m:type m:val="noBa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𝑘</m:t>
                                      </m:r>
                                    </m:num>
                                    <m:den>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/2</m:t>
                                      </m:r>
                                    </m:den>
                                  </m:f>
                                </m:e>
                              </m:d>
                              <m:d>
                                <m:dPr>
                                  <m:ctrlPr>
                                    <a:rPr kumimoji="1" lang="en-US" altLang="ja-JP" sz="2800" i="1">
                                      <a:latin typeface="Cambria Math" panose="02040503050406030204" pitchFamily="18" charset="0"/>
                                    </a:rPr>
                                  </m:ctrlPr>
                                </m:dPr>
                                <m:e>
                                  <m:f>
                                    <m:fPr>
                                      <m:type m:val="noBa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𝑘</m:t>
                                      </m:r>
                                      <m:r>
                                        <a:rPr kumimoji="1" lang="en-US" altLang="ja-JP" sz="2800" b="0" i="1" smtClean="0">
                                          <a:latin typeface="Cambria Math" panose="02040503050406030204" pitchFamily="18" charset="0"/>
                                        </a:rPr>
                                        <m:t>/2</m:t>
                                      </m:r>
                                    </m:num>
                                    <m:den>
                                      <m:r>
                                        <a:rPr kumimoji="1" lang="en-US" altLang="ja-JP" sz="2800" i="1">
                                          <a:latin typeface="Cambria Math" panose="02040503050406030204" pitchFamily="18" charset="0"/>
                                        </a:rPr>
                                        <m:t>𝑘</m:t>
                                      </m:r>
                                      <m:r>
                                        <a:rPr kumimoji="1" lang="en-US" altLang="ja-JP" sz="2800" i="1">
                                          <a:latin typeface="Cambria Math" panose="02040503050406030204" pitchFamily="18" charset="0"/>
                                        </a:rPr>
                                        <m:t>/4</m:t>
                                      </m:r>
                                    </m:den>
                                  </m:f>
                                </m:e>
                              </m:d>
                              <m:d>
                                <m:dPr>
                                  <m:ctrlPr>
                                    <a:rPr kumimoji="1" lang="en-US" altLang="ja-JP" sz="2800" i="1">
                                      <a:latin typeface="Cambria Math" panose="02040503050406030204" pitchFamily="18" charset="0"/>
                                    </a:rPr>
                                  </m:ctrlPr>
                                </m:dPr>
                                <m:e>
                                  <m:f>
                                    <m:fPr>
                                      <m:type m:val="noBa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𝑘</m:t>
                                      </m:r>
                                      <m:r>
                                        <a:rPr kumimoji="1" lang="en-US" altLang="ja-JP" sz="2800" b="0" i="1" smtClean="0">
                                          <a:latin typeface="Cambria Math" panose="02040503050406030204" pitchFamily="18" charset="0"/>
                                        </a:rPr>
                                        <m:t>/4</m:t>
                                      </m:r>
                                    </m:num>
                                    <m:den>
                                      <m:r>
                                        <a:rPr kumimoji="1" lang="en-US" altLang="ja-JP" sz="2800" b="0" i="1" smtClean="0">
                                          <a:latin typeface="Cambria Math" panose="02040503050406030204" pitchFamily="18" charset="0"/>
                                        </a:rPr>
                                        <m:t>𝛽</m:t>
                                      </m:r>
                                      <m:r>
                                        <a:rPr kumimoji="1" lang="en-US" altLang="ja-JP" sz="2800" i="1">
                                          <a:latin typeface="Cambria Math" panose="02040503050406030204" pitchFamily="18" charset="0"/>
                                        </a:rPr>
                                        <m:t>𝑘</m:t>
                                      </m:r>
                                      <m:r>
                                        <a:rPr kumimoji="1" lang="en-US" altLang="ja-JP" sz="2800" i="1">
                                          <a:latin typeface="Cambria Math" panose="02040503050406030204" pitchFamily="18" charset="0"/>
                                        </a:rPr>
                                        <m:t>/4</m:t>
                                      </m:r>
                                    </m:den>
                                  </m:f>
                                </m:e>
                              </m:d>
                            </m:e>
                          </m:rad>
                          <m:r>
                            <m:rPr>
                              <m:sty m:val="p"/>
                            </m:rPr>
                            <a:rPr kumimoji="1" lang="en-US" altLang="ja-JP" sz="2800" i="1">
                              <a:latin typeface="Cambria Math" panose="02040503050406030204" pitchFamily="18" charset="0"/>
                            </a:rPr>
                            <m:t>poly</m:t>
                          </m:r>
                          <m:d>
                            <m:dPr>
                              <m:ctrlPr>
                                <a:rPr kumimoji="1" lang="en-US" altLang="ja-JP" sz="2800" i="1">
                                  <a:latin typeface="Cambria Math" panose="02040503050406030204" pitchFamily="18" charset="0"/>
                                </a:rPr>
                              </m:ctrlPr>
                            </m:dPr>
                            <m:e>
                              <m:r>
                                <a:rPr kumimoji="1" lang="en-US" altLang="ja-JP" sz="2800" i="1">
                                  <a:latin typeface="Cambria Math" panose="02040503050406030204" pitchFamily="18" charset="0"/>
                                </a:rPr>
                                <m:t>𝑛</m:t>
                              </m:r>
                            </m:e>
                          </m:d>
                        </m:e>
                      </m:d>
                      <m:r>
                        <a:rPr kumimoji="1" lang="en-US" altLang="ja-JP" sz="2800" i="1">
                          <a:latin typeface="Cambria Math" panose="02040503050406030204" pitchFamily="18" charset="0"/>
                        </a:rPr>
                        <m:t>=</m:t>
                      </m:r>
                      <m:r>
                        <a:rPr kumimoji="1" lang="en-US" altLang="ja-JP" sz="2800" i="1">
                          <a:latin typeface="Cambria Math" panose="02040503050406030204" pitchFamily="18" charset="0"/>
                        </a:rPr>
                        <m:t>𝑂</m:t>
                      </m:r>
                      <m:r>
                        <a:rPr kumimoji="1" lang="en-US" altLang="ja-JP" sz="2800" i="1">
                          <a:latin typeface="Cambria Math" panose="02040503050406030204" pitchFamily="18" charset="0"/>
                        </a:rPr>
                        <m:t>(</m:t>
                      </m:r>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1.812</m:t>
                          </m:r>
                        </m:e>
                        <m:sup>
                          <m:r>
                            <a:rPr kumimoji="1" lang="en-US" altLang="ja-JP" sz="2800" i="1">
                              <a:latin typeface="Cambria Math" panose="02040503050406030204" pitchFamily="18" charset="0"/>
                            </a:rPr>
                            <m:t>𝑘</m:t>
                          </m:r>
                        </m:sup>
                      </m:sSup>
                      <m:r>
                        <m:rPr>
                          <m:sty m:val="p"/>
                        </m:rPr>
                        <a:rPr kumimoji="1" lang="en-US" altLang="ja-JP" sz="2800" i="1">
                          <a:latin typeface="Cambria Math" panose="02040503050406030204" pitchFamily="18" charset="0"/>
                        </a:rPr>
                        <m:t>poly</m:t>
                      </m:r>
                      <m:d>
                        <m:dPr>
                          <m:ctrlPr>
                            <a:rPr kumimoji="1" lang="en-US" altLang="ja-JP" sz="2800" i="1">
                              <a:latin typeface="Cambria Math" panose="02040503050406030204" pitchFamily="18" charset="0"/>
                            </a:rPr>
                          </m:ctrlPr>
                        </m:dPr>
                        <m:e>
                          <m:r>
                            <a:rPr kumimoji="1" lang="en-US" altLang="ja-JP" sz="2800" i="1">
                              <a:latin typeface="Cambria Math" panose="02040503050406030204" pitchFamily="18" charset="0"/>
                            </a:rPr>
                            <m:t>𝑛</m:t>
                          </m:r>
                        </m:e>
                      </m:d>
                      <m:r>
                        <a:rPr kumimoji="1" lang="en-US" altLang="ja-JP" sz="2800" i="1">
                          <a:latin typeface="Cambria Math" panose="02040503050406030204" pitchFamily="18" charset="0"/>
                        </a:rPr>
                        <m:t>)</m:t>
                      </m:r>
                    </m:oMath>
                  </m:oMathPara>
                </a14:m>
                <a:endParaRPr kumimoji="1" lang="ja-JP" altLang="en-US" sz="2800"/>
              </a:p>
            </p:txBody>
          </p:sp>
        </mc:Choice>
        <mc:Fallback xmlns="">
          <p:sp>
            <p:nvSpPr>
              <p:cNvPr id="7" name="正方形/長方形 6">
                <a:extLst>
                  <a:ext uri="{FF2B5EF4-FFF2-40B4-BE49-F238E27FC236}">
                    <a16:creationId xmlns:a16="http://schemas.microsoft.com/office/drawing/2014/main" id="{8FDAC9AA-AAD3-474A-8E21-1F376E693ADA}"/>
                  </a:ext>
                </a:extLst>
              </p:cNvPr>
              <p:cNvSpPr>
                <a:spLocks noRot="1" noChangeAspect="1" noMove="1" noResize="1" noEditPoints="1" noAdjustHandles="1" noChangeArrowheads="1" noChangeShapeType="1" noTextEdit="1"/>
              </p:cNvSpPr>
              <p:nvPr/>
            </p:nvSpPr>
            <p:spPr>
              <a:xfrm>
                <a:off x="5534299" y="4634433"/>
                <a:ext cx="6091644" cy="1975374"/>
              </a:xfrm>
              <a:prstGeom prst="rect">
                <a:avLst/>
              </a:prstGeom>
              <a:blipFill>
                <a:blip r:embed="rId4"/>
                <a:stretch>
                  <a:fillRect b="-8917"/>
                </a:stretch>
              </a:blipFill>
              <a:ln>
                <a:solidFill>
                  <a:schemeClr val="tx1"/>
                </a:solidFill>
              </a:ln>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40B6528B-10BD-4842-97BC-D4EC20F271B9}"/>
              </a:ext>
            </a:extLst>
          </p:cNvPr>
          <p:cNvSpPr txBox="1"/>
          <p:nvPr/>
        </p:nvSpPr>
        <p:spPr>
          <a:xfrm>
            <a:off x="4961982" y="5234300"/>
            <a:ext cx="543739" cy="830997"/>
          </a:xfrm>
          <a:prstGeom prst="rect">
            <a:avLst/>
          </a:prstGeom>
          <a:noFill/>
        </p:spPr>
        <p:txBody>
          <a:bodyPr wrap="none" rtlCol="0">
            <a:spAutoFit/>
          </a:bodyPr>
          <a:lstStyle/>
          <a:p>
            <a:r>
              <a:rPr kumimoji="1" lang="en-US" altLang="ja-JP" sz="4800" dirty="0"/>
              <a:t>+</a:t>
            </a:r>
            <a:endParaRPr kumimoji="1" lang="ja-JP" altLang="en-US" sz="4800"/>
          </a:p>
        </p:txBody>
      </p:sp>
      <p:sp>
        <p:nvSpPr>
          <p:cNvPr id="10" name="テキスト ボックス 9">
            <a:extLst>
              <a:ext uri="{FF2B5EF4-FFF2-40B4-BE49-F238E27FC236}">
                <a16:creationId xmlns:a16="http://schemas.microsoft.com/office/drawing/2014/main" id="{DCA50DB0-6E21-6941-B1FF-F40F3CBA149B}"/>
              </a:ext>
            </a:extLst>
          </p:cNvPr>
          <p:cNvSpPr txBox="1"/>
          <p:nvPr/>
        </p:nvSpPr>
        <p:spPr>
          <a:xfrm>
            <a:off x="829635" y="278961"/>
            <a:ext cx="5688352" cy="646331"/>
          </a:xfrm>
          <a:prstGeom prst="rect">
            <a:avLst/>
          </a:prstGeom>
          <a:noFill/>
        </p:spPr>
        <p:txBody>
          <a:bodyPr wrap="none" rtlCol="0">
            <a:spAutoFit/>
          </a:bodyPr>
          <a:lstStyle/>
          <a:p>
            <a:r>
              <a:rPr kumimoji="1" lang="en-US" altLang="ja-JP" sz="3600" b="1" dirty="0"/>
              <a:t>Outline of Our Algorithm</a:t>
            </a:r>
            <a:endParaRPr kumimoji="1" lang="ja-JP" altLang="en-US" sz="3600" b="1"/>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E5CB15C3-4FB9-F647-BBEE-6F38CBBEBBF2}"/>
                  </a:ext>
                </a:extLst>
              </p:cNvPr>
              <p:cNvSpPr txBox="1"/>
              <p:nvPr/>
            </p:nvSpPr>
            <p:spPr>
              <a:xfrm>
                <a:off x="1015796" y="1139672"/>
                <a:ext cx="10592790" cy="2894190"/>
              </a:xfrm>
              <a:prstGeom prst="rect">
                <a:avLst/>
              </a:prstGeom>
              <a:noFill/>
            </p:spPr>
            <p:txBody>
              <a:bodyPr wrap="square" rtlCol="0">
                <a:spAutoFit/>
              </a:bodyPr>
              <a:lstStyle/>
              <a:p>
                <a:pPr marL="514350" indent="-514350">
                  <a:buFont typeface="+mj-lt"/>
                  <a:buAutoNum type="romanUcPeriod"/>
                </a:pPr>
                <a:r>
                  <a:rPr kumimoji="1" lang="en-US" altLang="ja-JP" sz="2400" b="0" dirty="0"/>
                  <a:t>Compute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e>
                    </m:d>
                    <m:r>
                      <a:rPr kumimoji="1" lang="en-US" altLang="ja-JP" sz="2400" i="1">
                        <a:latin typeface="Cambria Math" panose="02040503050406030204" pitchFamily="18" charset="0"/>
                      </a:rPr>
                      <m:t> </m:t>
                    </m:r>
                  </m:oMath>
                </a14:m>
                <a:r>
                  <a:rPr kumimoji="1" lang="en-US" altLang="ja-JP" sz="2400" b="0" dirty="0"/>
                  <a:t>and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𝐴</m:t>
                            </m:r>
                          </m:sub>
                        </m:sSub>
                      </m:e>
                    </m:d>
                    <m:r>
                      <a:rPr kumimoji="1" lang="en-US" altLang="ja-JP" sz="2400" i="1">
                        <a:latin typeface="Cambria Math" panose="02040503050406030204" pitchFamily="18" charset="0"/>
                      </a:rPr>
                      <m:t> </m:t>
                    </m:r>
                  </m:oMath>
                </a14:m>
                <a:r>
                  <a:rPr kumimoji="1" lang="en-US" altLang="ja-JP" sz="2400" b="0" dirty="0"/>
                  <a:t>for all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oMath>
                </a14:m>
                <a:r>
                  <a:rPr kumimoji="1" lang="en-US" altLang="ja-JP" sz="2400" b="0" dirty="0"/>
                  <a:t> and </a:t>
                </a:r>
                <a14:m>
                  <m:oMath xmlns:m="http://schemas.openxmlformats.org/officeDocument/2006/math">
                    <m:r>
                      <a:rPr kumimoji="1" lang="en-US" altLang="ja-JP" sz="2400" b="0" i="1" smtClean="0">
                        <a:latin typeface="Cambria Math" panose="02040503050406030204" pitchFamily="18" charset="0"/>
                      </a:rPr>
                      <m:t>𝐴</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oMath>
                </a14:m>
                <a:r>
                  <a:rPr kumimoji="1" lang="en-US" altLang="ja-JP" sz="2400" b="0" dirty="0"/>
                  <a:t> such that </a:t>
                </a:r>
                <a14:m>
                  <m:oMath xmlns:m="http://schemas.openxmlformats.org/officeDocument/2006/math">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4</m:t>
                        </m:r>
                      </m:den>
                    </m:f>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𝐴</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m:t>
                    </m:r>
                  </m:oMath>
                </a14:m>
                <a:r>
                  <a:rPr kumimoji="1" lang="en-US" altLang="ja-JP" sz="2400" b="0" dirty="0"/>
                  <a:t> using classical dynamic programming algorithm.             (</a:t>
                </a:r>
                <a14:m>
                  <m:oMath xmlns:m="http://schemas.openxmlformats.org/officeDocument/2006/math">
                    <m:r>
                      <a:rPr kumimoji="1" lang="en-US" altLang="ja-JP" sz="2400" i="1">
                        <a:latin typeface="Cambria Math" panose="02040503050406030204" pitchFamily="18" charset="0"/>
                      </a:rPr>
                      <m:t>𝛽</m:t>
                    </m:r>
                    <m:r>
                      <a:rPr kumimoji="1" lang="en-US" altLang="ja-JP" sz="2400" i="1">
                        <a:latin typeface="Cambria Math" panose="02040503050406030204" pitchFamily="18" charset="0"/>
                      </a:rPr>
                      <m:t>≈0.283</m:t>
                    </m:r>
                  </m:oMath>
                </a14:m>
                <a:r>
                  <a:rPr kumimoji="1" lang="en-US" altLang="ja-JP" sz="2400" b="0" dirty="0"/>
                  <a:t> is a constant)</a:t>
                </a:r>
              </a:p>
              <a:p>
                <a:pPr marL="514350" indent="-514350">
                  <a:buFont typeface="+mj-lt"/>
                  <a:buAutoNum type="romanUcPeriod"/>
                </a:pPr>
                <a:endParaRPr kumimoji="1" lang="en-US" altLang="ja-JP" sz="2400" b="0" dirty="0"/>
              </a:p>
              <a:p>
                <a:pPr marL="514350" indent="-514350">
                  <a:buFont typeface="+mj-lt"/>
                  <a:buAutoNum type="romanUcPeriod"/>
                </a:pPr>
                <a:r>
                  <a:rPr kumimoji="1" lang="en-US" altLang="ja-JP" sz="2400" dirty="0"/>
                  <a:t>Compute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r>
                  <a:rPr kumimoji="1" lang="en-US" altLang="ja-JP" sz="2400" b="0" dirty="0"/>
                  <a:t> using quantum search on the recursion by </a:t>
                </a:r>
                <a14:m>
                  <m:oMath xmlns:m="http://schemas.openxmlformats.org/officeDocument/2006/math">
                    <m:r>
                      <a:rPr kumimoji="1" lang="en-US" altLang="ja-JP" sz="2400" b="0" i="1" smtClean="0">
                        <a:latin typeface="Cambria Math" panose="02040503050406030204" pitchFamily="18" charset="0"/>
                      </a:rPr>
                      <m:t>2</m:t>
                    </m:r>
                  </m:oMath>
                </a14:m>
                <a:r>
                  <a:rPr kumimoji="1" lang="en-US" altLang="ja-JP" sz="2400" b="0" dirty="0"/>
                  <a:t>-split, </a:t>
                </a:r>
                <a:r>
                  <a:rPr kumimoji="1" lang="en-US" altLang="ja-JP" sz="2400" b="0" u="sng" dirty="0"/>
                  <a:t>three times recursively</a:t>
                </a:r>
                <a:r>
                  <a:rPr kumimoji="1" lang="en-US" altLang="ja-JP" sz="2400" b="0" dirty="0"/>
                  <a:t>.</a:t>
                </a:r>
              </a:p>
              <a:p>
                <a:endParaRPr kumimoji="1" lang="en-US" altLang="ja-JP" sz="2400" dirty="0"/>
              </a:p>
            </p:txBody>
          </p:sp>
        </mc:Choice>
        <mc:Fallback xmlns="">
          <p:sp>
            <p:nvSpPr>
              <p:cNvPr id="11" name="テキスト ボックス 10">
                <a:extLst>
                  <a:ext uri="{FF2B5EF4-FFF2-40B4-BE49-F238E27FC236}">
                    <a16:creationId xmlns:a16="http://schemas.microsoft.com/office/drawing/2014/main" id="{E5CB15C3-4FB9-F647-BBEE-6F38CBBEBBF2}"/>
                  </a:ext>
                </a:extLst>
              </p:cNvPr>
              <p:cNvSpPr txBox="1">
                <a:spLocks noRot="1" noChangeAspect="1" noMove="1" noResize="1" noEditPoints="1" noAdjustHandles="1" noChangeArrowheads="1" noChangeShapeType="1" noTextEdit="1"/>
              </p:cNvSpPr>
              <p:nvPr/>
            </p:nvSpPr>
            <p:spPr>
              <a:xfrm>
                <a:off x="1015796" y="1139672"/>
                <a:ext cx="10592790" cy="2894190"/>
              </a:xfrm>
              <a:prstGeom prst="rect">
                <a:avLst/>
              </a:prstGeom>
              <a:blipFill>
                <a:blip r:embed="rId5"/>
                <a:stretch>
                  <a:fillRect l="-838" t="-1747" r="-5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846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B2B066-A179-C945-A119-8265F608B4A0}"/>
              </a:ext>
            </a:extLst>
          </p:cNvPr>
          <p:cNvSpPr txBox="1"/>
          <p:nvPr/>
        </p:nvSpPr>
        <p:spPr>
          <a:xfrm>
            <a:off x="829635" y="278961"/>
            <a:ext cx="5688352" cy="646331"/>
          </a:xfrm>
          <a:prstGeom prst="rect">
            <a:avLst/>
          </a:prstGeom>
          <a:noFill/>
        </p:spPr>
        <p:txBody>
          <a:bodyPr wrap="none" rtlCol="0">
            <a:spAutoFit/>
          </a:bodyPr>
          <a:lstStyle/>
          <a:p>
            <a:r>
              <a:rPr kumimoji="1" lang="en-US" altLang="ja-JP" sz="3600" b="1" dirty="0"/>
              <a:t>Outline of Our Algorithm</a:t>
            </a:r>
            <a:endParaRPr kumimoji="1" lang="ja-JP" altLang="en-US" sz="3600" b="1"/>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138181E-A362-0B4E-AA36-F6A7B8755B05}"/>
                  </a:ext>
                </a:extLst>
              </p:cNvPr>
              <p:cNvSpPr txBox="1"/>
              <p:nvPr/>
            </p:nvSpPr>
            <p:spPr>
              <a:xfrm>
                <a:off x="1015796" y="1139672"/>
                <a:ext cx="10592790" cy="2882199"/>
              </a:xfrm>
              <a:prstGeom prst="rect">
                <a:avLst/>
              </a:prstGeom>
              <a:noFill/>
            </p:spPr>
            <p:txBody>
              <a:bodyPr wrap="square" rtlCol="0">
                <a:spAutoFit/>
              </a:bodyPr>
              <a:lstStyle/>
              <a:p>
                <a:pPr marL="514350" indent="-514350">
                  <a:buFont typeface="+mj-lt"/>
                  <a:buAutoNum type="romanUcPeriod"/>
                </a:pPr>
                <a:r>
                  <a:rPr kumimoji="1" lang="en-US" altLang="ja-JP" sz="2400" b="0" dirty="0"/>
                  <a:t>Compute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e>
                    </m:d>
                    <m:r>
                      <a:rPr kumimoji="1" lang="en-US" altLang="ja-JP" sz="2400" i="1">
                        <a:latin typeface="Cambria Math" panose="02040503050406030204" pitchFamily="18" charset="0"/>
                      </a:rPr>
                      <m:t> </m:t>
                    </m:r>
                  </m:oMath>
                </a14:m>
                <a:r>
                  <a:rPr kumimoji="1" lang="en-US" altLang="ja-JP" sz="2400" b="0" dirty="0"/>
                  <a:t>and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𝐴</m:t>
                            </m:r>
                          </m:sub>
                        </m:sSub>
                      </m:e>
                    </m:d>
                    <m:r>
                      <a:rPr kumimoji="1" lang="en-US" altLang="ja-JP" sz="2400" i="1">
                        <a:latin typeface="Cambria Math" panose="02040503050406030204" pitchFamily="18" charset="0"/>
                      </a:rPr>
                      <m:t> </m:t>
                    </m:r>
                  </m:oMath>
                </a14:m>
                <a:r>
                  <a:rPr kumimoji="1" lang="en-US" altLang="ja-JP" sz="2400" b="0" dirty="0"/>
                  <a:t>for all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oMath>
                </a14:m>
                <a:r>
                  <a:rPr kumimoji="1" lang="en-US" altLang="ja-JP" sz="2400" b="0" dirty="0"/>
                  <a:t> and </a:t>
                </a:r>
                <a14:m>
                  <m:oMath xmlns:m="http://schemas.openxmlformats.org/officeDocument/2006/math">
                    <m:r>
                      <a:rPr kumimoji="1" lang="en-US" altLang="ja-JP" sz="2400" b="0" i="1" smtClean="0">
                        <a:latin typeface="Cambria Math" panose="02040503050406030204" pitchFamily="18" charset="0"/>
                      </a:rPr>
                      <m:t>𝐴</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oMath>
                </a14:m>
                <a:r>
                  <a:rPr kumimoji="1" lang="en-US" altLang="ja-JP" sz="2400" b="0" dirty="0"/>
                  <a:t> such that </a:t>
                </a:r>
                <a14:m>
                  <m:oMath xmlns:m="http://schemas.openxmlformats.org/officeDocument/2006/math">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4</m:t>
                        </m:r>
                      </m:den>
                    </m:f>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𝐴</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m:t>
                    </m:r>
                  </m:oMath>
                </a14:m>
                <a:r>
                  <a:rPr kumimoji="1" lang="en-US" altLang="ja-JP" sz="2400" b="0" dirty="0"/>
                  <a:t> using classical dynamic programming algorithm.             (</a:t>
                </a:r>
                <a14:m>
                  <m:oMath xmlns:m="http://schemas.openxmlformats.org/officeDocument/2006/math">
                    <m:r>
                      <a:rPr kumimoji="1" lang="en-US" altLang="ja-JP" sz="2400" i="1">
                        <a:latin typeface="Cambria Math" panose="02040503050406030204" pitchFamily="18" charset="0"/>
                      </a:rPr>
                      <m:t>𝛽</m:t>
                    </m:r>
                    <m:r>
                      <a:rPr kumimoji="1" lang="en-US" altLang="ja-JP" sz="2400" i="1">
                        <a:latin typeface="Cambria Math" panose="02040503050406030204" pitchFamily="18" charset="0"/>
                      </a:rPr>
                      <m:t>≈0.283</m:t>
                    </m:r>
                  </m:oMath>
                </a14:m>
                <a:r>
                  <a:rPr kumimoji="1" lang="en-US" altLang="ja-JP" sz="2400" b="0" dirty="0"/>
                  <a:t> is a constant)</a:t>
                </a:r>
              </a:p>
              <a:p>
                <a:pPr marL="514350" indent="-514350">
                  <a:buFont typeface="+mj-lt"/>
                  <a:buAutoNum type="romanUcPeriod"/>
                </a:pPr>
                <a:endParaRPr kumimoji="1" lang="en-US" altLang="ja-JP" sz="2400" b="0" dirty="0"/>
              </a:p>
              <a:p>
                <a:pPr marL="514350" indent="-514350">
                  <a:buFont typeface="+mj-lt"/>
                  <a:buAutoNum type="romanUcPeriod"/>
                </a:pPr>
                <a:r>
                  <a:rPr kumimoji="1" lang="en-US" altLang="ja-JP" sz="2400" dirty="0"/>
                  <a:t>Compute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r>
                  <a:rPr kumimoji="1" lang="en-US" altLang="ja-JP" sz="2400" b="0" dirty="0"/>
                  <a:t> using quantum search on the recursion by </a:t>
                </a:r>
                <a14:m>
                  <m:oMath xmlns:m="http://schemas.openxmlformats.org/officeDocument/2006/math">
                    <m:r>
                      <a:rPr kumimoji="1" lang="en-US" altLang="ja-JP" sz="2400" b="0" i="1" smtClean="0">
                        <a:latin typeface="Cambria Math" panose="02040503050406030204" pitchFamily="18" charset="0"/>
                      </a:rPr>
                      <m:t>2</m:t>
                    </m:r>
                  </m:oMath>
                </a14:m>
                <a:r>
                  <a:rPr kumimoji="1" lang="en-US" altLang="ja-JP" sz="2400" b="0" dirty="0"/>
                  <a:t>-split, </a:t>
                </a:r>
                <a:r>
                  <a:rPr kumimoji="1" lang="en-US" altLang="ja-JP" sz="2400" b="0" u="sng" dirty="0"/>
                  <a:t>three times recursively</a:t>
                </a:r>
                <a:r>
                  <a:rPr kumimoji="1" lang="en-US" altLang="ja-JP" sz="2400" b="0" dirty="0"/>
                  <a:t>.</a:t>
                </a:r>
              </a:p>
              <a:p>
                <a:endParaRPr kumimoji="1" lang="en-US" altLang="ja-JP" sz="2400" dirty="0"/>
              </a:p>
            </p:txBody>
          </p:sp>
        </mc:Choice>
        <mc:Fallback xmlns="">
          <p:sp>
            <p:nvSpPr>
              <p:cNvPr id="5" name="テキスト ボックス 4">
                <a:extLst>
                  <a:ext uri="{FF2B5EF4-FFF2-40B4-BE49-F238E27FC236}">
                    <a16:creationId xmlns:a16="http://schemas.microsoft.com/office/drawing/2014/main" id="{E138181E-A362-0B4E-AA36-F6A7B8755B05}"/>
                  </a:ext>
                </a:extLst>
              </p:cNvPr>
              <p:cNvSpPr txBox="1">
                <a:spLocks noRot="1" noChangeAspect="1" noMove="1" noResize="1" noEditPoints="1" noAdjustHandles="1" noChangeArrowheads="1" noChangeShapeType="1" noTextEdit="1"/>
              </p:cNvSpPr>
              <p:nvPr/>
            </p:nvSpPr>
            <p:spPr>
              <a:xfrm>
                <a:off x="1015796" y="1139672"/>
                <a:ext cx="10592790" cy="2882199"/>
              </a:xfrm>
              <a:prstGeom prst="rect">
                <a:avLst/>
              </a:prstGeom>
              <a:blipFill>
                <a:blip r:embed="rId3"/>
                <a:stretch>
                  <a:fillRect l="-838" t="-1754" r="-5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0354A37-3A40-1540-801D-BE5CDDA59FA4}"/>
                  </a:ext>
                </a:extLst>
              </p:cNvPr>
              <p:cNvSpPr txBox="1"/>
              <p:nvPr/>
            </p:nvSpPr>
            <p:spPr>
              <a:xfrm>
                <a:off x="1015796" y="4790364"/>
                <a:ext cx="9774855" cy="1200329"/>
              </a:xfrm>
              <a:prstGeom prst="rect">
                <a:avLst/>
              </a:prstGeom>
              <a:noFill/>
            </p:spPr>
            <p:txBody>
              <a:bodyPr wrap="none" rtlCol="0">
                <a:spAutoFit/>
              </a:bodyPr>
              <a:lstStyle/>
              <a:p>
                <a:pPr marL="342900" indent="-342900">
                  <a:buFont typeface="Wingdings" pitchFamily="2" charset="2"/>
                  <a:buChar char="ü"/>
                </a:pPr>
                <a:r>
                  <a:rPr kumimoji="1" lang="en-US" altLang="ja-JP" sz="2400" dirty="0"/>
                  <a:t>If we use </a:t>
                </a:r>
                <a14:m>
                  <m:oMath xmlns:m="http://schemas.openxmlformats.org/officeDocument/2006/math">
                    <m:r>
                      <a:rPr kumimoji="1" lang="en-US" altLang="ja-JP" sz="2400" b="0" i="1" smtClean="0">
                        <a:latin typeface="Cambria Math" panose="02040503050406030204" pitchFamily="18" charset="0"/>
                      </a:rPr>
                      <m:t>𝑟</m:t>
                    </m:r>
                  </m:oMath>
                </a14:m>
                <a:r>
                  <a:rPr kumimoji="1" lang="en-US" altLang="ja-JP" sz="2400" dirty="0"/>
                  <a:t>-split where </a:t>
                </a:r>
                <a14:m>
                  <m:oMath xmlns:m="http://schemas.openxmlformats.org/officeDocument/2006/math">
                    <m:r>
                      <a:rPr kumimoji="1" lang="en-US" altLang="ja-JP" sz="2400" b="0" i="1" smtClean="0">
                        <a:latin typeface="Cambria Math" panose="02040503050406030204" pitchFamily="18" charset="0"/>
                      </a:rPr>
                      <m:t>𝑟</m:t>
                    </m:r>
                    <m:r>
                      <a:rPr kumimoji="1" lang="en-US" altLang="ja-JP" sz="2400" b="0" i="1" smtClean="0">
                        <a:latin typeface="Cambria Math" panose="02040503050406030204" pitchFamily="18" charset="0"/>
                      </a:rPr>
                      <m:t>≠2</m:t>
                    </m:r>
                  </m:oMath>
                </a14:m>
                <a:r>
                  <a:rPr kumimoji="1" lang="en-US" altLang="ja-JP" sz="2400" dirty="0"/>
                  <a:t>, the complexity becomes worse.</a:t>
                </a:r>
              </a:p>
              <a:p>
                <a:pPr marL="342900" indent="-342900">
                  <a:buFont typeface="Wingdings" pitchFamily="2" charset="2"/>
                  <a:buChar char="ü"/>
                </a:pPr>
                <a:r>
                  <a:rPr kumimoji="1" lang="en-US" altLang="ja-JP" sz="2400" dirty="0"/>
                  <a:t>If we use more recursive quantum search, the complexity becomes worse.</a:t>
                </a:r>
              </a:p>
              <a:p>
                <a:pPr marL="342900" indent="-342900">
                  <a:buFont typeface="Wingdings" pitchFamily="2" charset="2"/>
                  <a:buChar char="ü"/>
                </a:pPr>
                <a:endParaRPr kumimoji="1" lang="en-US" altLang="ja-JP" sz="2400" dirty="0"/>
              </a:p>
            </p:txBody>
          </p:sp>
        </mc:Choice>
        <mc:Fallback xmlns="">
          <p:sp>
            <p:nvSpPr>
              <p:cNvPr id="6" name="テキスト ボックス 5">
                <a:extLst>
                  <a:ext uri="{FF2B5EF4-FFF2-40B4-BE49-F238E27FC236}">
                    <a16:creationId xmlns:a16="http://schemas.microsoft.com/office/drawing/2014/main" id="{20354A37-3A40-1540-801D-BE5CDDA59FA4}"/>
                  </a:ext>
                </a:extLst>
              </p:cNvPr>
              <p:cNvSpPr txBox="1">
                <a:spLocks noRot="1" noChangeAspect="1" noMove="1" noResize="1" noEditPoints="1" noAdjustHandles="1" noChangeArrowheads="1" noChangeShapeType="1" noTextEdit="1"/>
              </p:cNvSpPr>
              <p:nvPr/>
            </p:nvSpPr>
            <p:spPr>
              <a:xfrm>
                <a:off x="1015796" y="4790364"/>
                <a:ext cx="9774855" cy="1200329"/>
              </a:xfrm>
              <a:prstGeom prst="rect">
                <a:avLst/>
              </a:prstGeom>
              <a:blipFill>
                <a:blip r:embed="rId4"/>
                <a:stretch>
                  <a:fillRect l="-778" t="-31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1493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B68BAB3-A64C-5C49-92AC-CBC604B0CBB3}"/>
              </a:ext>
            </a:extLst>
          </p:cNvPr>
          <p:cNvSpPr txBox="1"/>
          <p:nvPr/>
        </p:nvSpPr>
        <p:spPr>
          <a:xfrm>
            <a:off x="828040" y="887208"/>
            <a:ext cx="2574744" cy="646331"/>
          </a:xfrm>
          <a:prstGeom prst="rect">
            <a:avLst/>
          </a:prstGeom>
          <a:noFill/>
        </p:spPr>
        <p:txBody>
          <a:bodyPr wrap="none" rtlCol="0">
            <a:spAutoFit/>
          </a:bodyPr>
          <a:lstStyle/>
          <a:p>
            <a:r>
              <a:rPr kumimoji="1" lang="en-US" altLang="ja-JP" sz="3600" b="1" dirty="0"/>
              <a:t>Conclusion</a:t>
            </a:r>
            <a:endParaRPr kumimoji="1" lang="ja-JP" altLang="en-US" sz="3600" b="1"/>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46C99BA-D0E4-8C44-9104-EC03FE9F62D9}"/>
                  </a:ext>
                </a:extLst>
              </p:cNvPr>
              <p:cNvSpPr txBox="1"/>
              <p:nvPr/>
            </p:nvSpPr>
            <p:spPr>
              <a:xfrm>
                <a:off x="828040" y="2215591"/>
                <a:ext cx="10729671" cy="1206869"/>
              </a:xfrm>
              <a:prstGeom prst="rect">
                <a:avLst/>
              </a:prstGeom>
              <a:noFill/>
            </p:spPr>
            <p:txBody>
              <a:bodyPr wrap="square" rtlCol="0">
                <a:spAutoFit/>
              </a:bodyPr>
              <a:lstStyle/>
              <a:p>
                <a:pPr marL="342900" indent="-342900">
                  <a:buFont typeface="Wingdings" pitchFamily="2" charset="2"/>
                  <a:buChar char="ü"/>
                </a:pPr>
                <a:r>
                  <a:rPr kumimoji="1" lang="en-US" altLang="ja-JP" sz="2400" dirty="0"/>
                  <a:t>We constructed </a:t>
                </a:r>
                <a14:m>
                  <m:oMath xmlns:m="http://schemas.openxmlformats.org/officeDocument/2006/math">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1.812</m:t>
                        </m:r>
                      </m:e>
                      <m:sup>
                        <m:r>
                          <a:rPr kumimoji="1" lang="en-US" altLang="ja-JP" sz="2400" b="0" i="1" smtClean="0">
                            <a:latin typeface="Cambria Math" panose="02040503050406030204" pitchFamily="18" charset="0"/>
                          </a:rPr>
                          <m:t>𝑘</m:t>
                        </m:r>
                      </m:sup>
                    </m:sSup>
                    <m:r>
                      <m:rPr>
                        <m:sty m:val="p"/>
                      </m:rPr>
                      <a:rPr kumimoji="1" lang="en-US" altLang="ja-JP" sz="2400" b="0" i="1" smtClean="0">
                        <a:latin typeface="Cambria Math" panose="02040503050406030204" pitchFamily="18" charset="0"/>
                      </a:rPr>
                      <m:t>poly</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oMath>
                </a14:m>
                <a:r>
                  <a:rPr kumimoji="1" lang="en-US" altLang="ja-JP" sz="2400" dirty="0"/>
                  <a:t> algorithm for the minimum Steiner tree problem using quantum search.  (Faster than the best known classical algorithm)</a:t>
                </a:r>
              </a:p>
              <a:p>
                <a:endParaRPr kumimoji="1" lang="en-US" altLang="ja-JP" sz="2400" dirty="0"/>
              </a:p>
            </p:txBody>
          </p:sp>
        </mc:Choice>
        <mc:Fallback xmlns="">
          <p:sp>
            <p:nvSpPr>
              <p:cNvPr id="5" name="テキスト ボックス 4">
                <a:extLst>
                  <a:ext uri="{FF2B5EF4-FFF2-40B4-BE49-F238E27FC236}">
                    <a16:creationId xmlns:a16="http://schemas.microsoft.com/office/drawing/2014/main" id="{946C99BA-D0E4-8C44-9104-EC03FE9F62D9}"/>
                  </a:ext>
                </a:extLst>
              </p:cNvPr>
              <p:cNvSpPr txBox="1">
                <a:spLocks noRot="1" noChangeAspect="1" noMove="1" noResize="1" noEditPoints="1" noAdjustHandles="1" noChangeArrowheads="1" noChangeShapeType="1" noTextEdit="1"/>
              </p:cNvSpPr>
              <p:nvPr/>
            </p:nvSpPr>
            <p:spPr>
              <a:xfrm>
                <a:off x="828040" y="2215591"/>
                <a:ext cx="10729671" cy="1206869"/>
              </a:xfrm>
              <a:prstGeom prst="rect">
                <a:avLst/>
              </a:prstGeom>
              <a:blipFill>
                <a:blip r:embed="rId3"/>
                <a:stretch>
                  <a:fillRect l="-709" t="-2083"/>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263BA060-9BEE-5C41-9FD5-19A344FF4DAF}"/>
              </a:ext>
            </a:extLst>
          </p:cNvPr>
          <p:cNvSpPr txBox="1"/>
          <p:nvPr/>
        </p:nvSpPr>
        <p:spPr>
          <a:xfrm>
            <a:off x="828039" y="3702521"/>
            <a:ext cx="10729671" cy="2369880"/>
          </a:xfrm>
          <a:prstGeom prst="rect">
            <a:avLst/>
          </a:prstGeom>
          <a:noFill/>
        </p:spPr>
        <p:txBody>
          <a:bodyPr wrap="square" rtlCol="0">
            <a:spAutoFit/>
          </a:bodyPr>
          <a:lstStyle/>
          <a:p>
            <a:r>
              <a:rPr kumimoji="1" lang="en-US" altLang="ja-JP" sz="2800" b="1" dirty="0"/>
              <a:t>Open problem</a:t>
            </a:r>
          </a:p>
          <a:p>
            <a:pPr marL="342900" indent="-342900">
              <a:buFont typeface="Wingdings" pitchFamily="2" charset="2"/>
              <a:buChar char="ü"/>
            </a:pPr>
            <a:endParaRPr kumimoji="1" lang="en-US" altLang="ja-JP" sz="2400" dirty="0"/>
          </a:p>
          <a:p>
            <a:pPr marL="342900" indent="-342900">
              <a:buFont typeface="Wingdings" pitchFamily="2" charset="2"/>
              <a:buChar char="ü"/>
            </a:pPr>
            <a:r>
              <a:rPr kumimoji="1" lang="en-US" altLang="ja-JP" sz="2400" dirty="0"/>
              <a:t>Further speeding up of the minimum Steiner tree</a:t>
            </a:r>
          </a:p>
          <a:p>
            <a:pPr marL="342900" indent="-342900">
              <a:buFont typeface="Wingdings" pitchFamily="2" charset="2"/>
              <a:buChar char="ü"/>
            </a:pPr>
            <a:endParaRPr kumimoji="1" lang="en-US" altLang="ja-JP" sz="2400" dirty="0"/>
          </a:p>
          <a:p>
            <a:pPr marL="342900" indent="-342900">
              <a:buFont typeface="Wingdings" pitchFamily="2" charset="2"/>
              <a:buChar char="ü"/>
            </a:pPr>
            <a:r>
              <a:rPr kumimoji="1" lang="en-US" altLang="ja-JP" sz="2400" dirty="0"/>
              <a:t>Speeding up other NP-hard problems using quantum search</a:t>
            </a:r>
          </a:p>
          <a:p>
            <a:endParaRPr kumimoji="1" lang="en-US" altLang="ja-JP" sz="2400" dirty="0"/>
          </a:p>
        </p:txBody>
      </p:sp>
    </p:spTree>
    <p:extLst>
      <p:ext uri="{BB962C8B-B14F-4D97-AF65-F5344CB8AC3E}">
        <p14:creationId xmlns:p14="http://schemas.microsoft.com/office/powerpoint/2010/main" val="273971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80F9FF8-C69A-E04D-8512-895D20D02A04}"/>
                  </a:ext>
                </a:extLst>
              </p:cNvPr>
              <p:cNvSpPr txBox="1"/>
              <p:nvPr/>
            </p:nvSpPr>
            <p:spPr>
              <a:xfrm>
                <a:off x="961889" y="1355549"/>
                <a:ext cx="9792104" cy="1595565"/>
              </a:xfrm>
              <a:prstGeom prst="rect">
                <a:avLst/>
              </a:prstGeom>
              <a:noFill/>
            </p:spPr>
            <p:txBody>
              <a:bodyPr wrap="square" rtlCol="0">
                <a:spAutoFit/>
              </a:bodyPr>
              <a:lstStyle/>
              <a:p>
                <a:r>
                  <a:rPr kumimoji="1" lang="en-US" altLang="ja-JP" sz="2400" dirty="0"/>
                  <a:t>Input : undirected weighted graph </a:t>
                </a:r>
                <a14:m>
                  <m:oMath xmlns:m="http://schemas.openxmlformats.org/officeDocument/2006/math">
                    <m:r>
                      <a:rPr kumimoji="1" lang="en-US" altLang="ja-JP" sz="2400" b="0" i="1" smtClean="0">
                        <a:latin typeface="Cambria Math" panose="02040503050406030204" pitchFamily="18" charset="0"/>
                      </a:rPr>
                      <m:t>𝐺</m:t>
                    </m:r>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𝑉</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𝑤</m:t>
                        </m:r>
                      </m:e>
                    </m:d>
                    <m:r>
                      <a:rPr kumimoji="1" lang="en-US" altLang="ja-JP" sz="2400" b="0" i="1" smtClean="0">
                        <a:latin typeface="Cambria Math" panose="02040503050406030204" pitchFamily="18" charset="0"/>
                      </a:rPr>
                      <m:t>, </m:t>
                    </m:r>
                  </m:oMath>
                </a14:m>
                <a:r>
                  <a:rPr kumimoji="1" lang="en-US" altLang="ja-JP" sz="2400" dirty="0"/>
                  <a:t>weight function </a:t>
                </a:r>
                <a14:m>
                  <m:oMath xmlns:m="http://schemas.openxmlformats.org/officeDocument/2006/math">
                    <m:r>
                      <a:rPr kumimoji="1" lang="en-US" altLang="ja-JP" sz="2400" i="1">
                        <a:latin typeface="Cambria Math" panose="02040503050406030204" pitchFamily="18" charset="0"/>
                      </a:rPr>
                      <m:t>𝑤</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𝐸</m:t>
                    </m:r>
                    <m:r>
                      <a:rPr kumimoji="1" lang="en-US" altLang="ja-JP" sz="2400" i="1">
                        <a:latin typeface="Cambria Math" panose="02040503050406030204" pitchFamily="18" charset="0"/>
                      </a:rPr>
                      <m:t>→</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ℝ</m:t>
                        </m:r>
                      </m:e>
                      <m:sup>
                        <m:r>
                          <a:rPr kumimoji="1" lang="en-US" altLang="ja-JP" sz="2400" i="1">
                            <a:latin typeface="Cambria Math" panose="02040503050406030204" pitchFamily="18" charset="0"/>
                            <a:ea typeface="Cambria Math" panose="02040503050406030204" pitchFamily="18" charset="0"/>
                          </a:rPr>
                          <m:t>+</m:t>
                        </m:r>
                      </m:sup>
                    </m:sSup>
                  </m:oMath>
                </a14:m>
                <a:r>
                  <a:rPr kumimoji="1" lang="en-US" altLang="ja-JP" sz="2400" dirty="0"/>
                  <a:t>,  </a:t>
                </a:r>
              </a:p>
              <a:p>
                <a:r>
                  <a:rPr kumimoji="1" lang="en-US" altLang="ja-JP" sz="2400" dirty="0"/>
                  <a:t>          terminal set </a:t>
                </a:r>
                <a14:m>
                  <m:oMath xmlns:m="http://schemas.openxmlformats.org/officeDocument/2006/math">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oMath>
                </a14:m>
                <a:r>
                  <a:rPr kumimoji="1" lang="en-US" altLang="ja-JP" sz="2400" dirty="0"/>
                  <a:t>, where </a:t>
                </a:r>
                <a14:m>
                  <m:oMath xmlns:m="http://schemas.openxmlformats.org/officeDocument/2006/math">
                    <m:r>
                      <m:rPr>
                        <m:sty m:val="p"/>
                      </m:rPr>
                      <a:rPr kumimoji="1" lang="en-US" altLang="ja-JP" sz="2400" b="0" i="0" smtClean="0">
                        <a:latin typeface="Cambria Math" panose="02040503050406030204" pitchFamily="18" charset="0"/>
                      </a:rPr>
                      <m:t>n</m:t>
                    </m:r>
                    <m:r>
                      <a:rPr kumimoji="1" lang="en-US" altLang="ja-JP" sz="2400" i="1">
                        <a:latin typeface="Cambria Math" panose="02040503050406030204" pitchFamily="18" charset="0"/>
                      </a:rPr>
                      <m:t>=|</m:t>
                    </m:r>
                    <m:r>
                      <a:rPr kumimoji="1" lang="en-US" altLang="ja-JP" sz="2400" b="0" i="1" smtClean="0">
                        <a:latin typeface="Cambria Math" panose="02040503050406030204" pitchFamily="18" charset="0"/>
                      </a:rPr>
                      <m:t>𝑉</m:t>
                    </m:r>
                    <m:r>
                      <a:rPr kumimoji="1" lang="en-US" altLang="ja-JP" sz="2400" i="1">
                        <a:latin typeface="Cambria Math" panose="02040503050406030204" pitchFamily="18" charset="0"/>
                      </a:rPr>
                      <m:t>|</m:t>
                    </m:r>
                  </m:oMath>
                </a14:m>
                <a:r>
                  <a:rPr kumimoji="1" lang="en-US" altLang="ja-JP" sz="2400" dirty="0"/>
                  <a:t> and </a:t>
                </a:r>
                <a14:m>
                  <m:oMath xmlns:m="http://schemas.openxmlformats.org/officeDocument/2006/math">
                    <m:r>
                      <a:rPr kumimoji="1" lang="en-US" altLang="ja-JP" sz="2400" i="1">
                        <a:latin typeface="Cambria Math" panose="02040503050406030204" pitchFamily="18" charset="0"/>
                      </a:rPr>
                      <m:t>𝑘</m:t>
                    </m:r>
                    <m:r>
                      <a:rPr kumimoji="1" lang="en-US" altLang="ja-JP" sz="2400" i="1">
                        <a:latin typeface="Cambria Math" panose="02040503050406030204" pitchFamily="18" charset="0"/>
                      </a:rPr>
                      <m:t>=|</m:t>
                    </m:r>
                    <m:r>
                      <a:rPr kumimoji="1" lang="en-US" altLang="ja-JP" sz="2400" i="1">
                        <a:latin typeface="Cambria Math" panose="02040503050406030204" pitchFamily="18" charset="0"/>
                      </a:rPr>
                      <m:t>𝐾</m:t>
                    </m:r>
                    <m:r>
                      <a:rPr kumimoji="1" lang="en-US" altLang="ja-JP" sz="2400" i="1">
                        <a:latin typeface="Cambria Math" panose="02040503050406030204" pitchFamily="18" charset="0"/>
                      </a:rPr>
                      <m:t>|</m:t>
                    </m:r>
                  </m:oMath>
                </a14:m>
                <a:r>
                  <a:rPr kumimoji="1" lang="en-US" altLang="ja-JP" sz="2400" dirty="0"/>
                  <a:t>.</a:t>
                </a:r>
              </a:p>
              <a:p>
                <a:endParaRPr kumimoji="1" lang="en-US" altLang="ja-JP" sz="2400" dirty="0"/>
              </a:p>
              <a:p>
                <a:r>
                  <a:rPr kumimoji="1" lang="en-US" altLang="ja-JP" sz="2400" dirty="0"/>
                  <a:t>Output : the weight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r>
                          <a:rPr kumimoji="1" lang="en-US" altLang="ja-JP" sz="2400" i="1">
                            <a:latin typeface="Cambria Math" panose="02040503050406030204" pitchFamily="18" charset="0"/>
                          </a:rPr>
                          <m:t>𝐾</m:t>
                        </m:r>
                      </m:e>
                    </m:d>
                  </m:oMath>
                </a14:m>
                <a:r>
                  <a:rPr kumimoji="1" lang="en-US" altLang="ja-JP" sz="2400" dirty="0"/>
                  <a:t>.  </a:t>
                </a:r>
                <a:endParaRPr kumimoji="1" lang="ja-JP" altLang="en-US"/>
              </a:p>
            </p:txBody>
          </p:sp>
        </mc:Choice>
        <mc:Fallback xmlns="">
          <p:sp>
            <p:nvSpPr>
              <p:cNvPr id="4" name="テキスト ボックス 3">
                <a:extLst>
                  <a:ext uri="{FF2B5EF4-FFF2-40B4-BE49-F238E27FC236}">
                    <a16:creationId xmlns:a16="http://schemas.microsoft.com/office/drawing/2014/main" id="{880F9FF8-C69A-E04D-8512-895D20D02A04}"/>
                  </a:ext>
                </a:extLst>
              </p:cNvPr>
              <p:cNvSpPr txBox="1">
                <a:spLocks noRot="1" noChangeAspect="1" noMove="1" noResize="1" noEditPoints="1" noAdjustHandles="1" noChangeArrowheads="1" noChangeShapeType="1" noTextEdit="1"/>
              </p:cNvSpPr>
              <p:nvPr/>
            </p:nvSpPr>
            <p:spPr>
              <a:xfrm>
                <a:off x="961889" y="1355549"/>
                <a:ext cx="9792104" cy="1595565"/>
              </a:xfrm>
              <a:prstGeom prst="rect">
                <a:avLst/>
              </a:prstGeom>
              <a:blipFill>
                <a:blip r:embed="rId3"/>
                <a:stretch>
                  <a:fillRect l="-907" t="-3175" r="-389" b="-6349"/>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6CC55BFB-ABB0-714F-9202-A9560EB520F5}"/>
              </a:ext>
            </a:extLst>
          </p:cNvPr>
          <p:cNvSpPr txBox="1"/>
          <p:nvPr/>
        </p:nvSpPr>
        <p:spPr>
          <a:xfrm>
            <a:off x="573792" y="519621"/>
            <a:ext cx="6253635" cy="523220"/>
          </a:xfrm>
          <a:prstGeom prst="rect">
            <a:avLst/>
          </a:prstGeom>
          <a:noFill/>
        </p:spPr>
        <p:txBody>
          <a:bodyPr wrap="none" rtlCol="0">
            <a:spAutoFit/>
          </a:bodyPr>
          <a:lstStyle/>
          <a:p>
            <a:r>
              <a:rPr kumimoji="1" lang="en-US" altLang="ja-JP" sz="2800" b="1" dirty="0"/>
              <a:t>The Minimum Steiner Tree Problem</a:t>
            </a:r>
            <a:endParaRPr kumimoji="1" lang="ja-JP" altLang="en-US" sz="2800" b="1"/>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F7A836E-55D1-D843-B4B2-C0A8731BE7DC}"/>
                  </a:ext>
                </a:extLst>
              </p:cNvPr>
              <p:cNvSpPr txBox="1"/>
              <p:nvPr/>
            </p:nvSpPr>
            <p:spPr>
              <a:xfrm>
                <a:off x="1098578" y="3698134"/>
                <a:ext cx="10415213" cy="830997"/>
              </a:xfrm>
              <a:prstGeom prst="rect">
                <a:avLst/>
              </a:prstGeom>
              <a:noFill/>
            </p:spPr>
            <p:txBody>
              <a:bodyPr wrap="square" rtlCol="0">
                <a:spAutoFit/>
              </a:bodyPr>
              <a:lstStyle/>
              <a:p>
                <a:pPr marL="342900" indent="-342900">
                  <a:buFont typeface="Wingdings" pitchFamily="2" charset="2"/>
                  <a:buChar char="ü"/>
                </a:pPr>
                <a:r>
                  <a:rPr kumimoji="1" lang="en-US" altLang="ja-JP" sz="2400" dirty="0"/>
                  <a:t>One of the most fundamental NP-hard problems in the graph theory</a:t>
                </a:r>
              </a:p>
              <a:p>
                <a:pPr marL="342900" indent="-342900">
                  <a:buFont typeface="Wingdings" pitchFamily="2" charset="2"/>
                  <a:buChar char="ü"/>
                </a:pPr>
                <a:r>
                  <a:rPr kumimoji="1" lang="en-US" altLang="ja-JP" sz="2400" dirty="0"/>
                  <a:t>Many exponential time classical algorithms with respect to </a:t>
                </a:r>
                <a14:m>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endParaRPr kumimoji="1" lang="ja-JP" altLang="en-US" sz="2400"/>
              </a:p>
            </p:txBody>
          </p:sp>
        </mc:Choice>
        <mc:Fallback xmlns="">
          <p:sp>
            <p:nvSpPr>
              <p:cNvPr id="6" name="テキスト ボックス 5">
                <a:extLst>
                  <a:ext uri="{FF2B5EF4-FFF2-40B4-BE49-F238E27FC236}">
                    <a16:creationId xmlns:a16="http://schemas.microsoft.com/office/drawing/2014/main" id="{AF7A836E-55D1-D843-B4B2-C0A8731BE7DC}"/>
                  </a:ext>
                </a:extLst>
              </p:cNvPr>
              <p:cNvSpPr txBox="1">
                <a:spLocks noRot="1" noChangeAspect="1" noMove="1" noResize="1" noEditPoints="1" noAdjustHandles="1" noChangeArrowheads="1" noChangeShapeType="1" noTextEdit="1"/>
              </p:cNvSpPr>
              <p:nvPr/>
            </p:nvSpPr>
            <p:spPr>
              <a:xfrm>
                <a:off x="1098578" y="3698134"/>
                <a:ext cx="10415213" cy="830997"/>
              </a:xfrm>
              <a:prstGeom prst="rect">
                <a:avLst/>
              </a:prstGeom>
              <a:blipFill>
                <a:blip r:embed="rId4"/>
                <a:stretch>
                  <a:fillRect l="-731" t="-4478" b="-14925"/>
                </a:stretch>
              </a:blipFill>
            </p:spPr>
            <p:txBody>
              <a:bodyPr/>
              <a:lstStyle/>
              <a:p>
                <a:r>
                  <a:rPr lang="ja-JP" altLang="en-US">
                    <a:noFill/>
                  </a:rPr>
                  <a:t> </a:t>
                </a:r>
              </a:p>
            </p:txBody>
          </p:sp>
        </mc:Fallback>
      </mc:AlternateContent>
      <p:sp>
        <p:nvSpPr>
          <p:cNvPr id="7" name="円/楕円 6">
            <a:extLst>
              <a:ext uri="{FF2B5EF4-FFF2-40B4-BE49-F238E27FC236}">
                <a16:creationId xmlns:a16="http://schemas.microsoft.com/office/drawing/2014/main" id="{166009DB-B8C9-6248-B89D-057726B25EA1}"/>
              </a:ext>
            </a:extLst>
          </p:cNvPr>
          <p:cNvSpPr/>
          <p:nvPr/>
        </p:nvSpPr>
        <p:spPr>
          <a:xfrm>
            <a:off x="1659932" y="5375384"/>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6A9E7012-9B80-E049-8631-18ECDB90B86D}"/>
              </a:ext>
            </a:extLst>
          </p:cNvPr>
          <p:cNvSpPr/>
          <p:nvPr/>
        </p:nvSpPr>
        <p:spPr>
          <a:xfrm>
            <a:off x="2249921" y="524383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9879DF4-E426-374C-AE87-F6A017030124}"/>
              </a:ext>
            </a:extLst>
          </p:cNvPr>
          <p:cNvCxnSpPr>
            <a:stCxn id="7" idx="6"/>
            <a:endCxn id="8" idx="2"/>
          </p:cNvCxnSpPr>
          <p:nvPr/>
        </p:nvCxnSpPr>
        <p:spPr>
          <a:xfrm flipV="1">
            <a:off x="1793408" y="5305880"/>
            <a:ext cx="456513" cy="131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円/楕円 9">
            <a:extLst>
              <a:ext uri="{FF2B5EF4-FFF2-40B4-BE49-F238E27FC236}">
                <a16:creationId xmlns:a16="http://schemas.microsoft.com/office/drawing/2014/main" id="{BAF849E6-6CDB-C94F-A64A-EDB2AD347A4D}"/>
              </a:ext>
            </a:extLst>
          </p:cNvPr>
          <p:cNvSpPr/>
          <p:nvPr/>
        </p:nvSpPr>
        <p:spPr>
          <a:xfrm>
            <a:off x="1934588" y="5775088"/>
            <a:ext cx="133476" cy="1240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76CE4AB1-4399-E34D-B324-D1C8F06489DC}"/>
              </a:ext>
            </a:extLst>
          </p:cNvPr>
          <p:cNvSpPr/>
          <p:nvPr/>
        </p:nvSpPr>
        <p:spPr>
          <a:xfrm>
            <a:off x="2275982" y="574821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9F281744-259D-DF46-B58D-F675900B7A26}"/>
              </a:ext>
            </a:extLst>
          </p:cNvPr>
          <p:cNvSpPr/>
          <p:nvPr/>
        </p:nvSpPr>
        <p:spPr>
          <a:xfrm>
            <a:off x="1659932" y="630740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8B8FB04D-D5FE-5E4D-879E-15D1A66F4D48}"/>
              </a:ext>
            </a:extLst>
          </p:cNvPr>
          <p:cNvSpPr/>
          <p:nvPr/>
        </p:nvSpPr>
        <p:spPr>
          <a:xfrm>
            <a:off x="2384587" y="6245353"/>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49C80C3-4E16-1A47-A5CF-F7C95926046F}"/>
              </a:ext>
            </a:extLst>
          </p:cNvPr>
          <p:cNvCxnSpPr>
            <a:cxnSpLocks/>
            <a:stCxn id="7" idx="4"/>
            <a:endCxn id="10" idx="1"/>
          </p:cNvCxnSpPr>
          <p:nvPr/>
        </p:nvCxnSpPr>
        <p:spPr>
          <a:xfrm>
            <a:off x="1726670" y="5499481"/>
            <a:ext cx="227465" cy="2937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C975238-3648-274C-A6C0-70D438BFBAFD}"/>
              </a:ext>
            </a:extLst>
          </p:cNvPr>
          <p:cNvCxnSpPr>
            <a:cxnSpLocks/>
            <a:stCxn id="8" idx="4"/>
            <a:endCxn id="11" idx="0"/>
          </p:cNvCxnSpPr>
          <p:nvPr/>
        </p:nvCxnSpPr>
        <p:spPr>
          <a:xfrm>
            <a:off x="2316659" y="5367928"/>
            <a:ext cx="26061" cy="380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10FD20C-D4F6-9746-A2FB-87A37BE6B328}"/>
              </a:ext>
            </a:extLst>
          </p:cNvPr>
          <p:cNvCxnSpPr>
            <a:cxnSpLocks/>
            <a:stCxn id="12" idx="0"/>
            <a:endCxn id="10" idx="4"/>
          </p:cNvCxnSpPr>
          <p:nvPr/>
        </p:nvCxnSpPr>
        <p:spPr>
          <a:xfrm flipV="1">
            <a:off x="1726670" y="5899185"/>
            <a:ext cx="274656" cy="408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81029C4-E9FE-B342-BC21-BC2E4F6FFF1E}"/>
              </a:ext>
            </a:extLst>
          </p:cNvPr>
          <p:cNvCxnSpPr>
            <a:cxnSpLocks/>
            <a:stCxn id="13" idx="1"/>
            <a:endCxn id="10" idx="5"/>
          </p:cNvCxnSpPr>
          <p:nvPr/>
        </p:nvCxnSpPr>
        <p:spPr>
          <a:xfrm flipH="1" flipV="1">
            <a:off x="2048517" y="5881011"/>
            <a:ext cx="355617" cy="382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B4C102-B85B-A346-B7E1-BA09EDE9689C}"/>
              </a:ext>
            </a:extLst>
          </p:cNvPr>
          <p:cNvCxnSpPr>
            <a:cxnSpLocks/>
            <a:stCxn id="11" idx="6"/>
            <a:endCxn id="19" idx="2"/>
          </p:cNvCxnSpPr>
          <p:nvPr/>
        </p:nvCxnSpPr>
        <p:spPr>
          <a:xfrm flipV="1">
            <a:off x="2409458" y="5606430"/>
            <a:ext cx="389122" cy="203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楕円 18">
            <a:extLst>
              <a:ext uri="{FF2B5EF4-FFF2-40B4-BE49-F238E27FC236}">
                <a16:creationId xmlns:a16="http://schemas.microsoft.com/office/drawing/2014/main" id="{1CA50118-7101-5743-B92D-EBE655645759}"/>
              </a:ext>
            </a:extLst>
          </p:cNvPr>
          <p:cNvSpPr/>
          <p:nvPr/>
        </p:nvSpPr>
        <p:spPr>
          <a:xfrm>
            <a:off x="2798580" y="554438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E8089795-E67B-5646-A4D4-009AA550DAB6}"/>
              </a:ext>
            </a:extLst>
          </p:cNvPr>
          <p:cNvSpPr/>
          <p:nvPr/>
        </p:nvSpPr>
        <p:spPr>
          <a:xfrm>
            <a:off x="3109242" y="6263527"/>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97694B3-6126-8144-8123-322A3561B21E}"/>
              </a:ext>
            </a:extLst>
          </p:cNvPr>
          <p:cNvCxnSpPr>
            <a:cxnSpLocks/>
            <a:stCxn id="20" idx="0"/>
            <a:endCxn id="19" idx="4"/>
          </p:cNvCxnSpPr>
          <p:nvPr/>
        </p:nvCxnSpPr>
        <p:spPr>
          <a:xfrm flipH="1" flipV="1">
            <a:off x="2865318" y="5668478"/>
            <a:ext cx="310662" cy="5950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9DA9570-F55F-A748-BEC7-078B05910471}"/>
              </a:ext>
            </a:extLst>
          </p:cNvPr>
          <p:cNvCxnSpPr>
            <a:cxnSpLocks/>
            <a:stCxn id="11" idx="4"/>
            <a:endCxn id="13" idx="0"/>
          </p:cNvCxnSpPr>
          <p:nvPr/>
        </p:nvCxnSpPr>
        <p:spPr>
          <a:xfrm>
            <a:off x="2342720" y="5872309"/>
            <a:ext cx="108605" cy="373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143DBEE-5735-504E-968F-A304896E484F}"/>
              </a:ext>
            </a:extLst>
          </p:cNvPr>
          <p:cNvCxnSpPr>
            <a:cxnSpLocks/>
            <a:stCxn id="19" idx="1"/>
            <a:endCxn id="8" idx="6"/>
          </p:cNvCxnSpPr>
          <p:nvPr/>
        </p:nvCxnSpPr>
        <p:spPr>
          <a:xfrm flipH="1" flipV="1">
            <a:off x="2383397" y="5305880"/>
            <a:ext cx="434730" cy="256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a:extLst>
              <a:ext uri="{FF2B5EF4-FFF2-40B4-BE49-F238E27FC236}">
                <a16:creationId xmlns:a16="http://schemas.microsoft.com/office/drawing/2014/main" id="{5D54B67E-1C25-E646-9912-03E942F84F10}"/>
              </a:ext>
            </a:extLst>
          </p:cNvPr>
          <p:cNvSpPr/>
          <p:nvPr/>
        </p:nvSpPr>
        <p:spPr>
          <a:xfrm>
            <a:off x="3377301" y="5090088"/>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0C2E4FEA-BBAF-BB41-B49D-5DD125A8AAE4}"/>
              </a:ext>
            </a:extLst>
          </p:cNvPr>
          <p:cNvCxnSpPr>
            <a:cxnSpLocks/>
            <a:stCxn id="40" idx="3"/>
            <a:endCxn id="19" idx="7"/>
          </p:cNvCxnSpPr>
          <p:nvPr/>
        </p:nvCxnSpPr>
        <p:spPr>
          <a:xfrm flipH="1">
            <a:off x="2912509" y="5196011"/>
            <a:ext cx="484339" cy="366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円/楕円 44">
            <a:extLst>
              <a:ext uri="{FF2B5EF4-FFF2-40B4-BE49-F238E27FC236}">
                <a16:creationId xmlns:a16="http://schemas.microsoft.com/office/drawing/2014/main" id="{03214341-68DE-294A-B5E3-6FEC37F4D909}"/>
              </a:ext>
            </a:extLst>
          </p:cNvPr>
          <p:cNvSpPr/>
          <p:nvPr/>
        </p:nvSpPr>
        <p:spPr>
          <a:xfrm>
            <a:off x="2470872" y="4665239"/>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852956D8-7E47-AA4D-805C-DBF7898C8E5C}"/>
              </a:ext>
            </a:extLst>
          </p:cNvPr>
          <p:cNvCxnSpPr>
            <a:cxnSpLocks/>
            <a:stCxn id="45" idx="4"/>
            <a:endCxn id="8" idx="0"/>
          </p:cNvCxnSpPr>
          <p:nvPr/>
        </p:nvCxnSpPr>
        <p:spPr>
          <a:xfrm flipH="1">
            <a:off x="2316659" y="4789336"/>
            <a:ext cx="220951" cy="4544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円/楕円 49">
            <a:extLst>
              <a:ext uri="{FF2B5EF4-FFF2-40B4-BE49-F238E27FC236}">
                <a16:creationId xmlns:a16="http://schemas.microsoft.com/office/drawing/2014/main" id="{421DC435-5D0E-E643-BF29-520276A6DCA1}"/>
              </a:ext>
            </a:extLst>
          </p:cNvPr>
          <p:cNvSpPr/>
          <p:nvPr/>
        </p:nvSpPr>
        <p:spPr>
          <a:xfrm>
            <a:off x="984649" y="5511709"/>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6720903A-F19D-D342-B803-BEE41378FE35}"/>
              </a:ext>
            </a:extLst>
          </p:cNvPr>
          <p:cNvCxnSpPr>
            <a:cxnSpLocks/>
            <a:stCxn id="50" idx="7"/>
            <a:endCxn id="7" idx="2"/>
          </p:cNvCxnSpPr>
          <p:nvPr/>
        </p:nvCxnSpPr>
        <p:spPr>
          <a:xfrm flipV="1">
            <a:off x="1098578" y="5437433"/>
            <a:ext cx="561354" cy="92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円/楕円 53">
            <a:extLst>
              <a:ext uri="{FF2B5EF4-FFF2-40B4-BE49-F238E27FC236}">
                <a16:creationId xmlns:a16="http://schemas.microsoft.com/office/drawing/2014/main" id="{1386B306-9427-7D47-8E57-E4A320C0EA2D}"/>
              </a:ext>
            </a:extLst>
          </p:cNvPr>
          <p:cNvSpPr/>
          <p:nvPr/>
        </p:nvSpPr>
        <p:spPr>
          <a:xfrm>
            <a:off x="3523235" y="588101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C60A30F9-C8EE-1B4C-9F85-8F3B86A3C9BC}"/>
              </a:ext>
            </a:extLst>
          </p:cNvPr>
          <p:cNvCxnSpPr>
            <a:cxnSpLocks/>
            <a:stCxn id="54" idx="3"/>
            <a:endCxn id="20" idx="7"/>
          </p:cNvCxnSpPr>
          <p:nvPr/>
        </p:nvCxnSpPr>
        <p:spPr>
          <a:xfrm flipH="1">
            <a:off x="3223171" y="5986934"/>
            <a:ext cx="319611" cy="294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319C46F-E019-3845-AECB-67221795F06C}"/>
              </a:ext>
            </a:extLst>
          </p:cNvPr>
          <p:cNvCxnSpPr>
            <a:cxnSpLocks/>
            <a:stCxn id="54" idx="1"/>
            <a:endCxn id="19" idx="6"/>
          </p:cNvCxnSpPr>
          <p:nvPr/>
        </p:nvCxnSpPr>
        <p:spPr>
          <a:xfrm flipH="1" flipV="1">
            <a:off x="2932056" y="5606430"/>
            <a:ext cx="610726" cy="292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a:extLst>
              <a:ext uri="{FF2B5EF4-FFF2-40B4-BE49-F238E27FC236}">
                <a16:creationId xmlns:a16="http://schemas.microsoft.com/office/drawing/2014/main" id="{8D43B9E9-268D-EE47-B591-551B16042C97}"/>
              </a:ext>
            </a:extLst>
          </p:cNvPr>
          <p:cNvSpPr txBox="1"/>
          <p:nvPr/>
        </p:nvSpPr>
        <p:spPr>
          <a:xfrm>
            <a:off x="2514941" y="5138097"/>
            <a:ext cx="425326" cy="369332"/>
          </a:xfrm>
          <a:prstGeom prst="rect">
            <a:avLst/>
          </a:prstGeom>
          <a:noFill/>
        </p:spPr>
        <p:txBody>
          <a:bodyPr wrap="square" rtlCol="0">
            <a:spAutoFit/>
          </a:bodyPr>
          <a:lstStyle/>
          <a:p>
            <a:r>
              <a:rPr kumimoji="1" lang="en-US" altLang="ja-JP" dirty="0"/>
              <a:t>4</a:t>
            </a:r>
            <a:endParaRPr kumimoji="1" lang="ja-JP" altLang="en-US"/>
          </a:p>
        </p:txBody>
      </p:sp>
      <p:sp>
        <p:nvSpPr>
          <p:cNvPr id="107" name="テキスト ボックス 106">
            <a:extLst>
              <a:ext uri="{FF2B5EF4-FFF2-40B4-BE49-F238E27FC236}">
                <a16:creationId xmlns:a16="http://schemas.microsoft.com/office/drawing/2014/main" id="{F030BDFA-7A3A-E242-BF22-47D9CA3891F0}"/>
              </a:ext>
            </a:extLst>
          </p:cNvPr>
          <p:cNvSpPr txBox="1"/>
          <p:nvPr/>
        </p:nvSpPr>
        <p:spPr>
          <a:xfrm>
            <a:off x="1600772" y="5880067"/>
            <a:ext cx="425326" cy="369332"/>
          </a:xfrm>
          <a:prstGeom prst="rect">
            <a:avLst/>
          </a:prstGeom>
          <a:noFill/>
        </p:spPr>
        <p:txBody>
          <a:bodyPr wrap="square" rtlCol="0">
            <a:spAutoFit/>
          </a:bodyPr>
          <a:lstStyle/>
          <a:p>
            <a:r>
              <a:rPr kumimoji="1" lang="en-US" altLang="ja-JP" dirty="0"/>
              <a:t>2</a:t>
            </a:r>
            <a:endParaRPr kumimoji="1" lang="ja-JP" altLang="en-US"/>
          </a:p>
        </p:txBody>
      </p:sp>
      <p:sp>
        <p:nvSpPr>
          <p:cNvPr id="108" name="テキスト ボックス 107">
            <a:extLst>
              <a:ext uri="{FF2B5EF4-FFF2-40B4-BE49-F238E27FC236}">
                <a16:creationId xmlns:a16="http://schemas.microsoft.com/office/drawing/2014/main" id="{3997AFEF-1C41-B04B-B1CD-34E39427D518}"/>
              </a:ext>
            </a:extLst>
          </p:cNvPr>
          <p:cNvSpPr txBox="1"/>
          <p:nvPr/>
        </p:nvSpPr>
        <p:spPr>
          <a:xfrm>
            <a:off x="1611018" y="5541137"/>
            <a:ext cx="425326" cy="369332"/>
          </a:xfrm>
          <a:prstGeom prst="rect">
            <a:avLst/>
          </a:prstGeom>
          <a:noFill/>
        </p:spPr>
        <p:txBody>
          <a:bodyPr wrap="square" rtlCol="0">
            <a:spAutoFit/>
          </a:bodyPr>
          <a:lstStyle/>
          <a:p>
            <a:r>
              <a:rPr kumimoji="1" lang="en-US" altLang="ja-JP" dirty="0"/>
              <a:t>2</a:t>
            </a:r>
            <a:endParaRPr kumimoji="1" lang="ja-JP" altLang="en-US"/>
          </a:p>
        </p:txBody>
      </p:sp>
      <p:sp>
        <p:nvSpPr>
          <p:cNvPr id="109" name="テキスト ボックス 108">
            <a:extLst>
              <a:ext uri="{FF2B5EF4-FFF2-40B4-BE49-F238E27FC236}">
                <a16:creationId xmlns:a16="http://schemas.microsoft.com/office/drawing/2014/main" id="{4FBF3898-8CAA-8640-B231-7B1B0A5B13D2}"/>
              </a:ext>
            </a:extLst>
          </p:cNvPr>
          <p:cNvSpPr txBox="1"/>
          <p:nvPr/>
        </p:nvSpPr>
        <p:spPr>
          <a:xfrm>
            <a:off x="1872332" y="5083287"/>
            <a:ext cx="425326" cy="369332"/>
          </a:xfrm>
          <a:prstGeom prst="rect">
            <a:avLst/>
          </a:prstGeom>
          <a:noFill/>
        </p:spPr>
        <p:txBody>
          <a:bodyPr wrap="square" rtlCol="0">
            <a:spAutoFit/>
          </a:bodyPr>
          <a:lstStyle/>
          <a:p>
            <a:r>
              <a:rPr kumimoji="1" lang="en-US" altLang="ja-JP" dirty="0"/>
              <a:t>4</a:t>
            </a:r>
            <a:endParaRPr kumimoji="1" lang="ja-JP" altLang="en-US"/>
          </a:p>
        </p:txBody>
      </p:sp>
      <p:sp>
        <p:nvSpPr>
          <p:cNvPr id="110" name="テキスト ボックス 109">
            <a:extLst>
              <a:ext uri="{FF2B5EF4-FFF2-40B4-BE49-F238E27FC236}">
                <a16:creationId xmlns:a16="http://schemas.microsoft.com/office/drawing/2014/main" id="{62FDC889-FC17-1344-8BB7-967453D7D0D8}"/>
              </a:ext>
            </a:extLst>
          </p:cNvPr>
          <p:cNvSpPr txBox="1"/>
          <p:nvPr/>
        </p:nvSpPr>
        <p:spPr>
          <a:xfrm>
            <a:off x="1191737" y="5190286"/>
            <a:ext cx="425326" cy="369332"/>
          </a:xfrm>
          <a:prstGeom prst="rect">
            <a:avLst/>
          </a:prstGeom>
          <a:noFill/>
        </p:spPr>
        <p:txBody>
          <a:bodyPr wrap="square" rtlCol="0">
            <a:spAutoFit/>
          </a:bodyPr>
          <a:lstStyle/>
          <a:p>
            <a:r>
              <a:rPr kumimoji="1" lang="en-US" altLang="ja-JP" dirty="0"/>
              <a:t>3</a:t>
            </a:r>
            <a:endParaRPr kumimoji="1" lang="ja-JP" altLang="en-US"/>
          </a:p>
        </p:txBody>
      </p:sp>
      <p:sp>
        <p:nvSpPr>
          <p:cNvPr id="111" name="テキスト ボックス 110">
            <a:extLst>
              <a:ext uri="{FF2B5EF4-FFF2-40B4-BE49-F238E27FC236}">
                <a16:creationId xmlns:a16="http://schemas.microsoft.com/office/drawing/2014/main" id="{EA4D91EE-7111-004A-BE74-D17D38BB8EDB}"/>
              </a:ext>
            </a:extLst>
          </p:cNvPr>
          <p:cNvSpPr txBox="1"/>
          <p:nvPr/>
        </p:nvSpPr>
        <p:spPr>
          <a:xfrm>
            <a:off x="2108667" y="5373081"/>
            <a:ext cx="425326" cy="369332"/>
          </a:xfrm>
          <a:prstGeom prst="rect">
            <a:avLst/>
          </a:prstGeom>
          <a:noFill/>
        </p:spPr>
        <p:txBody>
          <a:bodyPr wrap="square" rtlCol="0">
            <a:spAutoFit/>
          </a:bodyPr>
          <a:lstStyle/>
          <a:p>
            <a:r>
              <a:rPr kumimoji="1" lang="en-US" altLang="ja-JP" dirty="0"/>
              <a:t>2</a:t>
            </a:r>
            <a:endParaRPr kumimoji="1" lang="ja-JP" altLang="en-US"/>
          </a:p>
        </p:txBody>
      </p:sp>
      <p:sp>
        <p:nvSpPr>
          <p:cNvPr id="112" name="テキスト ボックス 111">
            <a:extLst>
              <a:ext uri="{FF2B5EF4-FFF2-40B4-BE49-F238E27FC236}">
                <a16:creationId xmlns:a16="http://schemas.microsoft.com/office/drawing/2014/main" id="{C290A368-59F5-6047-86B5-844A846583BA}"/>
              </a:ext>
            </a:extLst>
          </p:cNvPr>
          <p:cNvSpPr txBox="1"/>
          <p:nvPr/>
        </p:nvSpPr>
        <p:spPr>
          <a:xfrm>
            <a:off x="2214471" y="4771162"/>
            <a:ext cx="425326" cy="369332"/>
          </a:xfrm>
          <a:prstGeom prst="rect">
            <a:avLst/>
          </a:prstGeom>
          <a:noFill/>
        </p:spPr>
        <p:txBody>
          <a:bodyPr wrap="square" rtlCol="0">
            <a:spAutoFit/>
          </a:bodyPr>
          <a:lstStyle/>
          <a:p>
            <a:r>
              <a:rPr kumimoji="1" lang="en-US" altLang="ja-JP" dirty="0"/>
              <a:t>1</a:t>
            </a:r>
            <a:endParaRPr kumimoji="1" lang="ja-JP" altLang="en-US"/>
          </a:p>
        </p:txBody>
      </p:sp>
      <p:sp>
        <p:nvSpPr>
          <p:cNvPr id="113" name="テキスト ボックス 112">
            <a:extLst>
              <a:ext uri="{FF2B5EF4-FFF2-40B4-BE49-F238E27FC236}">
                <a16:creationId xmlns:a16="http://schemas.microsoft.com/office/drawing/2014/main" id="{B313963A-DEF8-9B44-A280-C591C6C40573}"/>
              </a:ext>
            </a:extLst>
          </p:cNvPr>
          <p:cNvSpPr txBox="1"/>
          <p:nvPr/>
        </p:nvSpPr>
        <p:spPr>
          <a:xfrm>
            <a:off x="2486238" y="5635776"/>
            <a:ext cx="425326" cy="369332"/>
          </a:xfrm>
          <a:prstGeom prst="rect">
            <a:avLst/>
          </a:prstGeom>
          <a:noFill/>
        </p:spPr>
        <p:txBody>
          <a:bodyPr wrap="square" rtlCol="0">
            <a:spAutoFit/>
          </a:bodyPr>
          <a:lstStyle/>
          <a:p>
            <a:r>
              <a:rPr kumimoji="1" lang="en-US" altLang="ja-JP" dirty="0"/>
              <a:t>4</a:t>
            </a:r>
            <a:endParaRPr kumimoji="1" lang="ja-JP" altLang="en-US"/>
          </a:p>
        </p:txBody>
      </p:sp>
      <p:sp>
        <p:nvSpPr>
          <p:cNvPr id="114" name="テキスト ボックス 113">
            <a:extLst>
              <a:ext uri="{FF2B5EF4-FFF2-40B4-BE49-F238E27FC236}">
                <a16:creationId xmlns:a16="http://schemas.microsoft.com/office/drawing/2014/main" id="{37ABA2F8-B358-7144-8FF0-8CB168E6FB2D}"/>
              </a:ext>
            </a:extLst>
          </p:cNvPr>
          <p:cNvSpPr txBox="1"/>
          <p:nvPr/>
        </p:nvSpPr>
        <p:spPr>
          <a:xfrm>
            <a:off x="2668169" y="5877844"/>
            <a:ext cx="586929" cy="369332"/>
          </a:xfrm>
          <a:prstGeom prst="rect">
            <a:avLst/>
          </a:prstGeom>
          <a:noFill/>
        </p:spPr>
        <p:txBody>
          <a:bodyPr wrap="square" rtlCol="0">
            <a:spAutoFit/>
          </a:bodyPr>
          <a:lstStyle/>
          <a:p>
            <a:r>
              <a:rPr kumimoji="1" lang="en-US" altLang="ja-JP" dirty="0"/>
              <a:t>0.5</a:t>
            </a:r>
            <a:endParaRPr kumimoji="1" lang="ja-JP" altLang="en-US"/>
          </a:p>
        </p:txBody>
      </p:sp>
      <p:sp>
        <p:nvSpPr>
          <p:cNvPr id="115" name="テキスト ボックス 114">
            <a:extLst>
              <a:ext uri="{FF2B5EF4-FFF2-40B4-BE49-F238E27FC236}">
                <a16:creationId xmlns:a16="http://schemas.microsoft.com/office/drawing/2014/main" id="{664437F4-A10B-004C-824E-11E410408B21}"/>
              </a:ext>
            </a:extLst>
          </p:cNvPr>
          <p:cNvSpPr txBox="1"/>
          <p:nvPr/>
        </p:nvSpPr>
        <p:spPr>
          <a:xfrm>
            <a:off x="2858457" y="5059760"/>
            <a:ext cx="579790" cy="369332"/>
          </a:xfrm>
          <a:prstGeom prst="rect">
            <a:avLst/>
          </a:prstGeom>
          <a:noFill/>
        </p:spPr>
        <p:txBody>
          <a:bodyPr wrap="square" rtlCol="0">
            <a:spAutoFit/>
          </a:bodyPr>
          <a:lstStyle/>
          <a:p>
            <a:r>
              <a:rPr kumimoji="1" lang="en-US" altLang="ja-JP" dirty="0"/>
              <a:t>3.5</a:t>
            </a:r>
            <a:endParaRPr kumimoji="1" lang="ja-JP" altLang="en-US"/>
          </a:p>
        </p:txBody>
      </p:sp>
      <p:sp>
        <p:nvSpPr>
          <p:cNvPr id="116" name="テキスト ボックス 115">
            <a:extLst>
              <a:ext uri="{FF2B5EF4-FFF2-40B4-BE49-F238E27FC236}">
                <a16:creationId xmlns:a16="http://schemas.microsoft.com/office/drawing/2014/main" id="{204D6004-B607-C84F-92CD-1FC2A6D59FF0}"/>
              </a:ext>
            </a:extLst>
          </p:cNvPr>
          <p:cNvSpPr txBox="1"/>
          <p:nvPr/>
        </p:nvSpPr>
        <p:spPr>
          <a:xfrm>
            <a:off x="3109983" y="5467461"/>
            <a:ext cx="665945" cy="369332"/>
          </a:xfrm>
          <a:prstGeom prst="rect">
            <a:avLst/>
          </a:prstGeom>
          <a:noFill/>
        </p:spPr>
        <p:txBody>
          <a:bodyPr wrap="square" rtlCol="0">
            <a:spAutoFit/>
          </a:bodyPr>
          <a:lstStyle/>
          <a:p>
            <a:r>
              <a:rPr kumimoji="1" lang="en-US" altLang="ja-JP" dirty="0"/>
              <a:t>1.11</a:t>
            </a:r>
            <a:endParaRPr kumimoji="1" lang="ja-JP" altLang="en-US"/>
          </a:p>
        </p:txBody>
      </p:sp>
      <p:sp>
        <p:nvSpPr>
          <p:cNvPr id="117" name="テキスト ボックス 116">
            <a:extLst>
              <a:ext uri="{FF2B5EF4-FFF2-40B4-BE49-F238E27FC236}">
                <a16:creationId xmlns:a16="http://schemas.microsoft.com/office/drawing/2014/main" id="{E7223AA5-4221-644E-8D1F-CA6BE0302421}"/>
              </a:ext>
            </a:extLst>
          </p:cNvPr>
          <p:cNvSpPr txBox="1"/>
          <p:nvPr/>
        </p:nvSpPr>
        <p:spPr>
          <a:xfrm>
            <a:off x="2028890" y="5969047"/>
            <a:ext cx="425326" cy="369332"/>
          </a:xfrm>
          <a:prstGeom prst="rect">
            <a:avLst/>
          </a:prstGeom>
          <a:noFill/>
        </p:spPr>
        <p:txBody>
          <a:bodyPr wrap="square" rtlCol="0">
            <a:spAutoFit/>
          </a:bodyPr>
          <a:lstStyle/>
          <a:p>
            <a:r>
              <a:rPr kumimoji="1" lang="en-US" altLang="ja-JP" dirty="0"/>
              <a:t>3</a:t>
            </a:r>
            <a:endParaRPr kumimoji="1" lang="ja-JP" altLang="en-US"/>
          </a:p>
        </p:txBody>
      </p:sp>
      <p:sp>
        <p:nvSpPr>
          <p:cNvPr id="118" name="テキスト ボックス 117">
            <a:extLst>
              <a:ext uri="{FF2B5EF4-FFF2-40B4-BE49-F238E27FC236}">
                <a16:creationId xmlns:a16="http://schemas.microsoft.com/office/drawing/2014/main" id="{F4793F57-2D70-D243-A85F-86DB59B5107D}"/>
              </a:ext>
            </a:extLst>
          </p:cNvPr>
          <p:cNvSpPr txBox="1"/>
          <p:nvPr/>
        </p:nvSpPr>
        <p:spPr>
          <a:xfrm>
            <a:off x="3342461" y="6031649"/>
            <a:ext cx="425326" cy="369332"/>
          </a:xfrm>
          <a:prstGeom prst="rect">
            <a:avLst/>
          </a:prstGeom>
          <a:noFill/>
        </p:spPr>
        <p:txBody>
          <a:bodyPr wrap="square" rtlCol="0">
            <a:spAutoFit/>
          </a:bodyPr>
          <a:lstStyle/>
          <a:p>
            <a:r>
              <a:rPr kumimoji="1" lang="en-US" altLang="ja-JP" dirty="0"/>
              <a:t>8</a:t>
            </a:r>
            <a:endParaRPr kumimoji="1" lang="ja-JP" altLang="en-US"/>
          </a:p>
        </p:txBody>
      </p:sp>
      <p:sp>
        <p:nvSpPr>
          <p:cNvPr id="119" name="テキスト ボックス 118">
            <a:extLst>
              <a:ext uri="{FF2B5EF4-FFF2-40B4-BE49-F238E27FC236}">
                <a16:creationId xmlns:a16="http://schemas.microsoft.com/office/drawing/2014/main" id="{721D68D3-EECB-5C4D-A17C-F9A81E9D6474}"/>
              </a:ext>
            </a:extLst>
          </p:cNvPr>
          <p:cNvSpPr txBox="1"/>
          <p:nvPr/>
        </p:nvSpPr>
        <p:spPr>
          <a:xfrm>
            <a:off x="2353456" y="5859918"/>
            <a:ext cx="425326" cy="369332"/>
          </a:xfrm>
          <a:prstGeom prst="rect">
            <a:avLst/>
          </a:prstGeom>
          <a:noFill/>
        </p:spPr>
        <p:txBody>
          <a:bodyPr wrap="square" rtlCol="0">
            <a:spAutoFit/>
          </a:bodyPr>
          <a:lstStyle/>
          <a:p>
            <a:r>
              <a:rPr kumimoji="1" lang="en-US" altLang="ja-JP" dirty="0"/>
              <a:t>1</a:t>
            </a:r>
            <a:endParaRPr kumimoji="1" lang="ja-JP" altLang="en-US"/>
          </a:p>
        </p:txBody>
      </p:sp>
      <p:sp>
        <p:nvSpPr>
          <p:cNvPr id="120" name="円/楕円 119">
            <a:extLst>
              <a:ext uri="{FF2B5EF4-FFF2-40B4-BE49-F238E27FC236}">
                <a16:creationId xmlns:a16="http://schemas.microsoft.com/office/drawing/2014/main" id="{B475797E-409F-8147-B279-DBFA96CF8AD0}"/>
              </a:ext>
            </a:extLst>
          </p:cNvPr>
          <p:cNvSpPr/>
          <p:nvPr/>
        </p:nvSpPr>
        <p:spPr>
          <a:xfrm>
            <a:off x="6533224" y="5375384"/>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a:extLst>
              <a:ext uri="{FF2B5EF4-FFF2-40B4-BE49-F238E27FC236}">
                <a16:creationId xmlns:a16="http://schemas.microsoft.com/office/drawing/2014/main" id="{3E320044-9DF4-3041-A0C9-A73676BE5785}"/>
              </a:ext>
            </a:extLst>
          </p:cNvPr>
          <p:cNvSpPr/>
          <p:nvPr/>
        </p:nvSpPr>
        <p:spPr>
          <a:xfrm>
            <a:off x="7123213" y="524383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a:extLst>
              <a:ext uri="{FF2B5EF4-FFF2-40B4-BE49-F238E27FC236}">
                <a16:creationId xmlns:a16="http://schemas.microsoft.com/office/drawing/2014/main" id="{617A6B9A-D984-B841-8319-E8BE56408E7C}"/>
              </a:ext>
            </a:extLst>
          </p:cNvPr>
          <p:cNvCxnSpPr>
            <a:stCxn id="120" idx="6"/>
            <a:endCxn id="121" idx="2"/>
          </p:cNvCxnSpPr>
          <p:nvPr/>
        </p:nvCxnSpPr>
        <p:spPr>
          <a:xfrm flipV="1">
            <a:off x="6666700" y="5305880"/>
            <a:ext cx="456513" cy="1315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円/楕円 122">
            <a:extLst>
              <a:ext uri="{FF2B5EF4-FFF2-40B4-BE49-F238E27FC236}">
                <a16:creationId xmlns:a16="http://schemas.microsoft.com/office/drawing/2014/main" id="{A948DC2F-58BA-2543-931D-0CA329C4B8A7}"/>
              </a:ext>
            </a:extLst>
          </p:cNvPr>
          <p:cNvSpPr/>
          <p:nvPr/>
        </p:nvSpPr>
        <p:spPr>
          <a:xfrm>
            <a:off x="6807880" y="5775088"/>
            <a:ext cx="133476" cy="1240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a:extLst>
              <a:ext uri="{FF2B5EF4-FFF2-40B4-BE49-F238E27FC236}">
                <a16:creationId xmlns:a16="http://schemas.microsoft.com/office/drawing/2014/main" id="{1812A4BD-DAB0-E748-BF99-48298815FCA0}"/>
              </a:ext>
            </a:extLst>
          </p:cNvPr>
          <p:cNvSpPr/>
          <p:nvPr/>
        </p:nvSpPr>
        <p:spPr>
          <a:xfrm>
            <a:off x="7149274" y="574821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a:extLst>
              <a:ext uri="{FF2B5EF4-FFF2-40B4-BE49-F238E27FC236}">
                <a16:creationId xmlns:a16="http://schemas.microsoft.com/office/drawing/2014/main" id="{DC29138F-130A-AA43-9FD9-591812447793}"/>
              </a:ext>
            </a:extLst>
          </p:cNvPr>
          <p:cNvSpPr/>
          <p:nvPr/>
        </p:nvSpPr>
        <p:spPr>
          <a:xfrm>
            <a:off x="6533224" y="630740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a:extLst>
              <a:ext uri="{FF2B5EF4-FFF2-40B4-BE49-F238E27FC236}">
                <a16:creationId xmlns:a16="http://schemas.microsoft.com/office/drawing/2014/main" id="{45042913-8512-3146-96E0-4BCEE749E19C}"/>
              </a:ext>
            </a:extLst>
          </p:cNvPr>
          <p:cNvSpPr/>
          <p:nvPr/>
        </p:nvSpPr>
        <p:spPr>
          <a:xfrm>
            <a:off x="7257879" y="6245353"/>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a:extLst>
              <a:ext uri="{FF2B5EF4-FFF2-40B4-BE49-F238E27FC236}">
                <a16:creationId xmlns:a16="http://schemas.microsoft.com/office/drawing/2014/main" id="{E56CC966-46CE-8A42-9098-47A9978D0E24}"/>
              </a:ext>
            </a:extLst>
          </p:cNvPr>
          <p:cNvCxnSpPr>
            <a:cxnSpLocks/>
            <a:stCxn id="120" idx="4"/>
            <a:endCxn id="123" idx="1"/>
          </p:cNvCxnSpPr>
          <p:nvPr/>
        </p:nvCxnSpPr>
        <p:spPr>
          <a:xfrm>
            <a:off x="6599962" y="5499481"/>
            <a:ext cx="227465" cy="2937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4FB057E7-1F99-2C4B-ADFD-9B47CBFE2C11}"/>
              </a:ext>
            </a:extLst>
          </p:cNvPr>
          <p:cNvCxnSpPr>
            <a:cxnSpLocks/>
            <a:stCxn id="121" idx="4"/>
            <a:endCxn id="124" idx="0"/>
          </p:cNvCxnSpPr>
          <p:nvPr/>
        </p:nvCxnSpPr>
        <p:spPr>
          <a:xfrm>
            <a:off x="7189951" y="5367928"/>
            <a:ext cx="26061" cy="380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CBB71A26-48C9-1245-B27D-95F67231696F}"/>
              </a:ext>
            </a:extLst>
          </p:cNvPr>
          <p:cNvCxnSpPr>
            <a:cxnSpLocks/>
            <a:stCxn id="125" idx="0"/>
            <a:endCxn id="123" idx="4"/>
          </p:cNvCxnSpPr>
          <p:nvPr/>
        </p:nvCxnSpPr>
        <p:spPr>
          <a:xfrm flipV="1">
            <a:off x="6599962" y="5899185"/>
            <a:ext cx="274656" cy="408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15316806-621A-1B4C-A984-49949C1CD9D6}"/>
              </a:ext>
            </a:extLst>
          </p:cNvPr>
          <p:cNvCxnSpPr>
            <a:cxnSpLocks/>
            <a:stCxn id="126" idx="1"/>
            <a:endCxn id="123" idx="5"/>
          </p:cNvCxnSpPr>
          <p:nvPr/>
        </p:nvCxnSpPr>
        <p:spPr>
          <a:xfrm flipH="1" flipV="1">
            <a:off x="6921809" y="5881011"/>
            <a:ext cx="355617" cy="382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8580F5D5-EFE8-DE46-BDC2-5A96394F8B3D}"/>
              </a:ext>
            </a:extLst>
          </p:cNvPr>
          <p:cNvCxnSpPr>
            <a:cxnSpLocks/>
            <a:stCxn id="124" idx="6"/>
            <a:endCxn id="132" idx="2"/>
          </p:cNvCxnSpPr>
          <p:nvPr/>
        </p:nvCxnSpPr>
        <p:spPr>
          <a:xfrm flipV="1">
            <a:off x="7282750" y="5606430"/>
            <a:ext cx="389122" cy="203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円/楕円 131">
            <a:extLst>
              <a:ext uri="{FF2B5EF4-FFF2-40B4-BE49-F238E27FC236}">
                <a16:creationId xmlns:a16="http://schemas.microsoft.com/office/drawing/2014/main" id="{650E6643-9B5F-E644-9F73-84CD4DA81D0B}"/>
              </a:ext>
            </a:extLst>
          </p:cNvPr>
          <p:cNvSpPr/>
          <p:nvPr/>
        </p:nvSpPr>
        <p:spPr>
          <a:xfrm>
            <a:off x="7671872" y="554438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a:extLst>
              <a:ext uri="{FF2B5EF4-FFF2-40B4-BE49-F238E27FC236}">
                <a16:creationId xmlns:a16="http://schemas.microsoft.com/office/drawing/2014/main" id="{74B47C72-618E-AF43-AA8A-9CE3A538FF02}"/>
              </a:ext>
            </a:extLst>
          </p:cNvPr>
          <p:cNvSpPr/>
          <p:nvPr/>
        </p:nvSpPr>
        <p:spPr>
          <a:xfrm>
            <a:off x="7982534" y="6263527"/>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4" name="直線コネクタ 133">
            <a:extLst>
              <a:ext uri="{FF2B5EF4-FFF2-40B4-BE49-F238E27FC236}">
                <a16:creationId xmlns:a16="http://schemas.microsoft.com/office/drawing/2014/main" id="{A48B5CEF-117C-5444-94FC-02B3DC212488}"/>
              </a:ext>
            </a:extLst>
          </p:cNvPr>
          <p:cNvCxnSpPr>
            <a:cxnSpLocks/>
            <a:stCxn id="133" idx="0"/>
            <a:endCxn id="132" idx="4"/>
          </p:cNvCxnSpPr>
          <p:nvPr/>
        </p:nvCxnSpPr>
        <p:spPr>
          <a:xfrm flipH="1" flipV="1">
            <a:off x="7738610" y="5668478"/>
            <a:ext cx="310662" cy="5950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5F444EBB-E244-614A-A470-E6442EEFCD66}"/>
              </a:ext>
            </a:extLst>
          </p:cNvPr>
          <p:cNvCxnSpPr>
            <a:cxnSpLocks/>
            <a:stCxn id="124" idx="4"/>
            <a:endCxn id="126" idx="0"/>
          </p:cNvCxnSpPr>
          <p:nvPr/>
        </p:nvCxnSpPr>
        <p:spPr>
          <a:xfrm>
            <a:off x="7216012" y="5872309"/>
            <a:ext cx="108605" cy="373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F02D2E75-03D6-A64B-A1DE-B350E417E6AF}"/>
              </a:ext>
            </a:extLst>
          </p:cNvPr>
          <p:cNvCxnSpPr>
            <a:cxnSpLocks/>
            <a:stCxn id="132" idx="1"/>
            <a:endCxn id="121" idx="6"/>
          </p:cNvCxnSpPr>
          <p:nvPr/>
        </p:nvCxnSpPr>
        <p:spPr>
          <a:xfrm flipH="1" flipV="1">
            <a:off x="7256689" y="5305880"/>
            <a:ext cx="434730" cy="256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7" name="円/楕円 136">
            <a:extLst>
              <a:ext uri="{FF2B5EF4-FFF2-40B4-BE49-F238E27FC236}">
                <a16:creationId xmlns:a16="http://schemas.microsoft.com/office/drawing/2014/main" id="{DABAE5BB-9A46-2448-95E5-7FB7236F0CFB}"/>
              </a:ext>
            </a:extLst>
          </p:cNvPr>
          <p:cNvSpPr/>
          <p:nvPr/>
        </p:nvSpPr>
        <p:spPr>
          <a:xfrm>
            <a:off x="8250593" y="5090088"/>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8" name="直線コネクタ 137">
            <a:extLst>
              <a:ext uri="{FF2B5EF4-FFF2-40B4-BE49-F238E27FC236}">
                <a16:creationId xmlns:a16="http://schemas.microsoft.com/office/drawing/2014/main" id="{7A8C8625-B8A3-AE4A-AA4A-AF207ED81EE2}"/>
              </a:ext>
            </a:extLst>
          </p:cNvPr>
          <p:cNvCxnSpPr>
            <a:cxnSpLocks/>
            <a:stCxn id="137" idx="3"/>
            <a:endCxn id="132" idx="7"/>
          </p:cNvCxnSpPr>
          <p:nvPr/>
        </p:nvCxnSpPr>
        <p:spPr>
          <a:xfrm flipH="1">
            <a:off x="7785801" y="5196011"/>
            <a:ext cx="484339" cy="3665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円/楕円 138">
            <a:extLst>
              <a:ext uri="{FF2B5EF4-FFF2-40B4-BE49-F238E27FC236}">
                <a16:creationId xmlns:a16="http://schemas.microsoft.com/office/drawing/2014/main" id="{F4AD282C-BA18-034A-9A3F-2A6A8CA25837}"/>
              </a:ext>
            </a:extLst>
          </p:cNvPr>
          <p:cNvSpPr/>
          <p:nvPr/>
        </p:nvSpPr>
        <p:spPr>
          <a:xfrm>
            <a:off x="7344164" y="4665239"/>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DC19D5A3-7D56-E845-B24F-53118536CD5B}"/>
              </a:ext>
            </a:extLst>
          </p:cNvPr>
          <p:cNvCxnSpPr>
            <a:cxnSpLocks/>
            <a:stCxn id="139" idx="4"/>
            <a:endCxn id="121" idx="0"/>
          </p:cNvCxnSpPr>
          <p:nvPr/>
        </p:nvCxnSpPr>
        <p:spPr>
          <a:xfrm flipH="1">
            <a:off x="7189951" y="4789336"/>
            <a:ext cx="220951" cy="4544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円/楕円 140">
            <a:extLst>
              <a:ext uri="{FF2B5EF4-FFF2-40B4-BE49-F238E27FC236}">
                <a16:creationId xmlns:a16="http://schemas.microsoft.com/office/drawing/2014/main" id="{0AD6687B-8642-4740-A06D-545CC762D4AE}"/>
              </a:ext>
            </a:extLst>
          </p:cNvPr>
          <p:cNvSpPr/>
          <p:nvPr/>
        </p:nvSpPr>
        <p:spPr>
          <a:xfrm>
            <a:off x="5857941" y="5511709"/>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a:extLst>
              <a:ext uri="{FF2B5EF4-FFF2-40B4-BE49-F238E27FC236}">
                <a16:creationId xmlns:a16="http://schemas.microsoft.com/office/drawing/2014/main" id="{E310F0C2-F366-5642-B8D8-2B41AB170826}"/>
              </a:ext>
            </a:extLst>
          </p:cNvPr>
          <p:cNvCxnSpPr>
            <a:cxnSpLocks/>
            <a:stCxn id="141" idx="7"/>
            <a:endCxn id="120" idx="2"/>
          </p:cNvCxnSpPr>
          <p:nvPr/>
        </p:nvCxnSpPr>
        <p:spPr>
          <a:xfrm flipV="1">
            <a:off x="5971870" y="5437433"/>
            <a:ext cx="561354" cy="92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3" name="円/楕円 142">
            <a:extLst>
              <a:ext uri="{FF2B5EF4-FFF2-40B4-BE49-F238E27FC236}">
                <a16:creationId xmlns:a16="http://schemas.microsoft.com/office/drawing/2014/main" id="{505B33E0-69B3-984C-A026-0B31E6E09BF0}"/>
              </a:ext>
            </a:extLst>
          </p:cNvPr>
          <p:cNvSpPr/>
          <p:nvPr/>
        </p:nvSpPr>
        <p:spPr>
          <a:xfrm>
            <a:off x="8396527" y="588101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4" name="直線コネクタ 143">
            <a:extLst>
              <a:ext uri="{FF2B5EF4-FFF2-40B4-BE49-F238E27FC236}">
                <a16:creationId xmlns:a16="http://schemas.microsoft.com/office/drawing/2014/main" id="{2A7745F5-011F-7A4D-820D-70BF3F8103AA}"/>
              </a:ext>
            </a:extLst>
          </p:cNvPr>
          <p:cNvCxnSpPr>
            <a:cxnSpLocks/>
            <a:stCxn id="143" idx="3"/>
            <a:endCxn id="133" idx="7"/>
          </p:cNvCxnSpPr>
          <p:nvPr/>
        </p:nvCxnSpPr>
        <p:spPr>
          <a:xfrm flipH="1">
            <a:off x="8096463" y="5986934"/>
            <a:ext cx="319611" cy="294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B692857C-C569-7242-A3EC-559830F0E825}"/>
              </a:ext>
            </a:extLst>
          </p:cNvPr>
          <p:cNvCxnSpPr>
            <a:cxnSpLocks/>
            <a:stCxn id="143" idx="1"/>
            <a:endCxn id="132" idx="6"/>
          </p:cNvCxnSpPr>
          <p:nvPr/>
        </p:nvCxnSpPr>
        <p:spPr>
          <a:xfrm flipH="1" flipV="1">
            <a:off x="7805348" y="5606430"/>
            <a:ext cx="610726" cy="2927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テキスト ボックス 145">
            <a:extLst>
              <a:ext uri="{FF2B5EF4-FFF2-40B4-BE49-F238E27FC236}">
                <a16:creationId xmlns:a16="http://schemas.microsoft.com/office/drawing/2014/main" id="{277E2628-4D08-4C4D-8203-AAF3B4E19F65}"/>
              </a:ext>
            </a:extLst>
          </p:cNvPr>
          <p:cNvSpPr txBox="1"/>
          <p:nvPr/>
        </p:nvSpPr>
        <p:spPr>
          <a:xfrm>
            <a:off x="7388233" y="5138097"/>
            <a:ext cx="425326" cy="369332"/>
          </a:xfrm>
          <a:prstGeom prst="rect">
            <a:avLst/>
          </a:prstGeom>
          <a:noFill/>
        </p:spPr>
        <p:txBody>
          <a:bodyPr wrap="square" rtlCol="0">
            <a:spAutoFit/>
          </a:bodyPr>
          <a:lstStyle/>
          <a:p>
            <a:r>
              <a:rPr kumimoji="1" lang="en-US" altLang="ja-JP" dirty="0">
                <a:solidFill>
                  <a:srgbClr val="FF0000"/>
                </a:solidFill>
              </a:rPr>
              <a:t>4</a:t>
            </a:r>
            <a:endParaRPr kumimoji="1" lang="ja-JP" altLang="en-US">
              <a:solidFill>
                <a:srgbClr val="FF0000"/>
              </a:solidFill>
            </a:endParaRPr>
          </a:p>
        </p:txBody>
      </p:sp>
      <p:sp>
        <p:nvSpPr>
          <p:cNvPr id="147" name="テキスト ボックス 146">
            <a:extLst>
              <a:ext uri="{FF2B5EF4-FFF2-40B4-BE49-F238E27FC236}">
                <a16:creationId xmlns:a16="http://schemas.microsoft.com/office/drawing/2014/main" id="{72B4F9FA-A21D-A94D-9920-D166737464A6}"/>
              </a:ext>
            </a:extLst>
          </p:cNvPr>
          <p:cNvSpPr txBox="1"/>
          <p:nvPr/>
        </p:nvSpPr>
        <p:spPr>
          <a:xfrm>
            <a:off x="6474064" y="5880067"/>
            <a:ext cx="425326" cy="369332"/>
          </a:xfrm>
          <a:prstGeom prst="rect">
            <a:avLst/>
          </a:prstGeom>
          <a:noFill/>
        </p:spPr>
        <p:txBody>
          <a:bodyPr wrap="square" rtlCol="0">
            <a:spAutoFit/>
          </a:bodyPr>
          <a:lstStyle/>
          <a:p>
            <a:r>
              <a:rPr kumimoji="1" lang="en-US" altLang="ja-JP" dirty="0"/>
              <a:t>2</a:t>
            </a:r>
            <a:endParaRPr kumimoji="1" lang="ja-JP" altLang="en-US"/>
          </a:p>
        </p:txBody>
      </p:sp>
      <p:sp>
        <p:nvSpPr>
          <p:cNvPr id="148" name="テキスト ボックス 147">
            <a:extLst>
              <a:ext uri="{FF2B5EF4-FFF2-40B4-BE49-F238E27FC236}">
                <a16:creationId xmlns:a16="http://schemas.microsoft.com/office/drawing/2014/main" id="{ECB1736B-6DAD-4C43-9089-85C6E945848F}"/>
              </a:ext>
            </a:extLst>
          </p:cNvPr>
          <p:cNvSpPr txBox="1"/>
          <p:nvPr/>
        </p:nvSpPr>
        <p:spPr>
          <a:xfrm>
            <a:off x="6469630" y="5497803"/>
            <a:ext cx="425326" cy="369332"/>
          </a:xfrm>
          <a:prstGeom prst="rect">
            <a:avLst/>
          </a:prstGeom>
          <a:noFill/>
        </p:spPr>
        <p:txBody>
          <a:bodyPr wrap="square" rtlCol="0">
            <a:spAutoFit/>
          </a:bodyPr>
          <a:lstStyle/>
          <a:p>
            <a:r>
              <a:rPr kumimoji="1" lang="en-US" altLang="ja-JP" dirty="0">
                <a:solidFill>
                  <a:srgbClr val="FF0000"/>
                </a:solidFill>
              </a:rPr>
              <a:t>2</a:t>
            </a:r>
            <a:endParaRPr kumimoji="1" lang="ja-JP" altLang="en-US">
              <a:solidFill>
                <a:srgbClr val="FF0000"/>
              </a:solidFill>
            </a:endParaRPr>
          </a:p>
        </p:txBody>
      </p:sp>
      <p:sp>
        <p:nvSpPr>
          <p:cNvPr id="149" name="テキスト ボックス 148">
            <a:extLst>
              <a:ext uri="{FF2B5EF4-FFF2-40B4-BE49-F238E27FC236}">
                <a16:creationId xmlns:a16="http://schemas.microsoft.com/office/drawing/2014/main" id="{8DA683EE-45AB-474F-A753-D34FC6280846}"/>
              </a:ext>
            </a:extLst>
          </p:cNvPr>
          <p:cNvSpPr txBox="1"/>
          <p:nvPr/>
        </p:nvSpPr>
        <p:spPr>
          <a:xfrm>
            <a:off x="6696766" y="5092320"/>
            <a:ext cx="425326" cy="369332"/>
          </a:xfrm>
          <a:prstGeom prst="rect">
            <a:avLst/>
          </a:prstGeom>
          <a:noFill/>
        </p:spPr>
        <p:txBody>
          <a:bodyPr wrap="square" rtlCol="0">
            <a:spAutoFit/>
          </a:bodyPr>
          <a:lstStyle/>
          <a:p>
            <a:r>
              <a:rPr kumimoji="1" lang="en-US" altLang="ja-JP" dirty="0">
                <a:solidFill>
                  <a:srgbClr val="FF0000"/>
                </a:solidFill>
              </a:rPr>
              <a:t>4</a:t>
            </a:r>
            <a:endParaRPr kumimoji="1" lang="ja-JP" altLang="en-US">
              <a:solidFill>
                <a:srgbClr val="FF0000"/>
              </a:solidFill>
            </a:endParaRPr>
          </a:p>
        </p:txBody>
      </p:sp>
      <p:sp>
        <p:nvSpPr>
          <p:cNvPr id="150" name="テキスト ボックス 149">
            <a:extLst>
              <a:ext uri="{FF2B5EF4-FFF2-40B4-BE49-F238E27FC236}">
                <a16:creationId xmlns:a16="http://schemas.microsoft.com/office/drawing/2014/main" id="{3044D21C-9196-5845-BEF2-F0637E491B87}"/>
              </a:ext>
            </a:extLst>
          </p:cNvPr>
          <p:cNvSpPr txBox="1"/>
          <p:nvPr/>
        </p:nvSpPr>
        <p:spPr>
          <a:xfrm>
            <a:off x="6065029" y="5190286"/>
            <a:ext cx="425326" cy="369332"/>
          </a:xfrm>
          <a:prstGeom prst="rect">
            <a:avLst/>
          </a:prstGeom>
          <a:noFill/>
        </p:spPr>
        <p:txBody>
          <a:bodyPr wrap="square" rtlCol="0">
            <a:spAutoFit/>
          </a:bodyPr>
          <a:lstStyle/>
          <a:p>
            <a:r>
              <a:rPr kumimoji="1" lang="en-US" altLang="ja-JP" dirty="0">
                <a:solidFill>
                  <a:srgbClr val="FF0000"/>
                </a:solidFill>
              </a:rPr>
              <a:t>3</a:t>
            </a:r>
            <a:endParaRPr kumimoji="1" lang="ja-JP" altLang="en-US">
              <a:solidFill>
                <a:srgbClr val="FF0000"/>
              </a:solidFill>
            </a:endParaRPr>
          </a:p>
        </p:txBody>
      </p:sp>
      <p:sp>
        <p:nvSpPr>
          <p:cNvPr id="151" name="テキスト ボックス 150">
            <a:extLst>
              <a:ext uri="{FF2B5EF4-FFF2-40B4-BE49-F238E27FC236}">
                <a16:creationId xmlns:a16="http://schemas.microsoft.com/office/drawing/2014/main" id="{DD24C921-C543-974A-BF96-798EBB617FFD}"/>
              </a:ext>
            </a:extLst>
          </p:cNvPr>
          <p:cNvSpPr txBox="1"/>
          <p:nvPr/>
        </p:nvSpPr>
        <p:spPr>
          <a:xfrm>
            <a:off x="6981959" y="5373081"/>
            <a:ext cx="425326" cy="369332"/>
          </a:xfrm>
          <a:prstGeom prst="rect">
            <a:avLst/>
          </a:prstGeom>
          <a:noFill/>
        </p:spPr>
        <p:txBody>
          <a:bodyPr wrap="square" rtlCol="0">
            <a:spAutoFit/>
          </a:bodyPr>
          <a:lstStyle/>
          <a:p>
            <a:r>
              <a:rPr kumimoji="1" lang="en-US" altLang="ja-JP" dirty="0"/>
              <a:t>2</a:t>
            </a:r>
            <a:endParaRPr kumimoji="1" lang="ja-JP" altLang="en-US"/>
          </a:p>
        </p:txBody>
      </p:sp>
      <p:sp>
        <p:nvSpPr>
          <p:cNvPr id="152" name="テキスト ボックス 151">
            <a:extLst>
              <a:ext uri="{FF2B5EF4-FFF2-40B4-BE49-F238E27FC236}">
                <a16:creationId xmlns:a16="http://schemas.microsoft.com/office/drawing/2014/main" id="{1AD0BD6A-0BED-D345-9967-0D3BBFB4F3F8}"/>
              </a:ext>
            </a:extLst>
          </p:cNvPr>
          <p:cNvSpPr txBox="1"/>
          <p:nvPr/>
        </p:nvSpPr>
        <p:spPr>
          <a:xfrm>
            <a:off x="7087763" y="4771162"/>
            <a:ext cx="425326" cy="369332"/>
          </a:xfrm>
          <a:prstGeom prst="rect">
            <a:avLst/>
          </a:prstGeom>
          <a:noFill/>
        </p:spPr>
        <p:txBody>
          <a:bodyPr wrap="square" rtlCol="0">
            <a:spAutoFit/>
          </a:bodyPr>
          <a:lstStyle/>
          <a:p>
            <a:r>
              <a:rPr kumimoji="1" lang="en-US" altLang="ja-JP" dirty="0"/>
              <a:t>1</a:t>
            </a:r>
            <a:endParaRPr kumimoji="1" lang="ja-JP" altLang="en-US"/>
          </a:p>
        </p:txBody>
      </p:sp>
      <p:sp>
        <p:nvSpPr>
          <p:cNvPr id="153" name="テキスト ボックス 152">
            <a:extLst>
              <a:ext uri="{FF2B5EF4-FFF2-40B4-BE49-F238E27FC236}">
                <a16:creationId xmlns:a16="http://schemas.microsoft.com/office/drawing/2014/main" id="{CF583867-815E-B544-AC4E-3964B309F636}"/>
              </a:ext>
            </a:extLst>
          </p:cNvPr>
          <p:cNvSpPr txBox="1"/>
          <p:nvPr/>
        </p:nvSpPr>
        <p:spPr>
          <a:xfrm>
            <a:off x="7359530" y="5635776"/>
            <a:ext cx="425326" cy="369332"/>
          </a:xfrm>
          <a:prstGeom prst="rect">
            <a:avLst/>
          </a:prstGeom>
          <a:noFill/>
        </p:spPr>
        <p:txBody>
          <a:bodyPr wrap="square" rtlCol="0">
            <a:spAutoFit/>
          </a:bodyPr>
          <a:lstStyle/>
          <a:p>
            <a:r>
              <a:rPr kumimoji="1" lang="en-US" altLang="ja-JP" dirty="0"/>
              <a:t>4</a:t>
            </a:r>
            <a:endParaRPr kumimoji="1" lang="ja-JP" altLang="en-US"/>
          </a:p>
        </p:txBody>
      </p:sp>
      <p:sp>
        <p:nvSpPr>
          <p:cNvPr id="154" name="テキスト ボックス 153">
            <a:extLst>
              <a:ext uri="{FF2B5EF4-FFF2-40B4-BE49-F238E27FC236}">
                <a16:creationId xmlns:a16="http://schemas.microsoft.com/office/drawing/2014/main" id="{E7F4473E-54A3-A74F-A6BD-C024C5DA9E78}"/>
              </a:ext>
            </a:extLst>
          </p:cNvPr>
          <p:cNvSpPr txBox="1"/>
          <p:nvPr/>
        </p:nvSpPr>
        <p:spPr>
          <a:xfrm>
            <a:off x="7541461" y="5877844"/>
            <a:ext cx="586929" cy="369332"/>
          </a:xfrm>
          <a:prstGeom prst="rect">
            <a:avLst/>
          </a:prstGeom>
          <a:noFill/>
        </p:spPr>
        <p:txBody>
          <a:bodyPr wrap="square" rtlCol="0">
            <a:spAutoFit/>
          </a:bodyPr>
          <a:lstStyle/>
          <a:p>
            <a:r>
              <a:rPr kumimoji="1" lang="en-US" altLang="ja-JP" dirty="0">
                <a:solidFill>
                  <a:srgbClr val="FF0000"/>
                </a:solidFill>
              </a:rPr>
              <a:t>0.5</a:t>
            </a:r>
            <a:endParaRPr kumimoji="1" lang="ja-JP" altLang="en-US">
              <a:solidFill>
                <a:srgbClr val="FF0000"/>
              </a:solidFill>
            </a:endParaRPr>
          </a:p>
        </p:txBody>
      </p:sp>
      <p:sp>
        <p:nvSpPr>
          <p:cNvPr id="155" name="テキスト ボックス 154">
            <a:extLst>
              <a:ext uri="{FF2B5EF4-FFF2-40B4-BE49-F238E27FC236}">
                <a16:creationId xmlns:a16="http://schemas.microsoft.com/office/drawing/2014/main" id="{F148E7F6-647D-4E4A-91D2-13654CC2E3EB}"/>
              </a:ext>
            </a:extLst>
          </p:cNvPr>
          <p:cNvSpPr txBox="1"/>
          <p:nvPr/>
        </p:nvSpPr>
        <p:spPr>
          <a:xfrm>
            <a:off x="7731749" y="5059760"/>
            <a:ext cx="579790" cy="369332"/>
          </a:xfrm>
          <a:prstGeom prst="rect">
            <a:avLst/>
          </a:prstGeom>
          <a:noFill/>
        </p:spPr>
        <p:txBody>
          <a:bodyPr wrap="square" rtlCol="0">
            <a:spAutoFit/>
          </a:bodyPr>
          <a:lstStyle/>
          <a:p>
            <a:r>
              <a:rPr kumimoji="1" lang="en-US" altLang="ja-JP" dirty="0">
                <a:solidFill>
                  <a:srgbClr val="FF0000"/>
                </a:solidFill>
              </a:rPr>
              <a:t>3.5</a:t>
            </a:r>
            <a:endParaRPr kumimoji="1" lang="ja-JP" altLang="en-US">
              <a:solidFill>
                <a:srgbClr val="FF0000"/>
              </a:solidFill>
            </a:endParaRPr>
          </a:p>
        </p:txBody>
      </p:sp>
      <p:sp>
        <p:nvSpPr>
          <p:cNvPr id="156" name="テキスト ボックス 155">
            <a:extLst>
              <a:ext uri="{FF2B5EF4-FFF2-40B4-BE49-F238E27FC236}">
                <a16:creationId xmlns:a16="http://schemas.microsoft.com/office/drawing/2014/main" id="{E5CEC941-ECDA-7549-9CC9-6873E6BDCB7D}"/>
              </a:ext>
            </a:extLst>
          </p:cNvPr>
          <p:cNvSpPr txBox="1"/>
          <p:nvPr/>
        </p:nvSpPr>
        <p:spPr>
          <a:xfrm>
            <a:off x="7983275" y="5467461"/>
            <a:ext cx="665945" cy="369332"/>
          </a:xfrm>
          <a:prstGeom prst="rect">
            <a:avLst/>
          </a:prstGeom>
          <a:noFill/>
        </p:spPr>
        <p:txBody>
          <a:bodyPr wrap="square" rtlCol="0">
            <a:spAutoFit/>
          </a:bodyPr>
          <a:lstStyle/>
          <a:p>
            <a:r>
              <a:rPr kumimoji="1" lang="en-US" altLang="ja-JP" dirty="0"/>
              <a:t>1.11</a:t>
            </a:r>
            <a:endParaRPr kumimoji="1" lang="ja-JP" altLang="en-US"/>
          </a:p>
        </p:txBody>
      </p:sp>
      <p:sp>
        <p:nvSpPr>
          <p:cNvPr id="157" name="テキスト ボックス 156">
            <a:extLst>
              <a:ext uri="{FF2B5EF4-FFF2-40B4-BE49-F238E27FC236}">
                <a16:creationId xmlns:a16="http://schemas.microsoft.com/office/drawing/2014/main" id="{84B760A7-3EF7-7C4C-8581-A051CE449BD3}"/>
              </a:ext>
            </a:extLst>
          </p:cNvPr>
          <p:cNvSpPr txBox="1"/>
          <p:nvPr/>
        </p:nvSpPr>
        <p:spPr>
          <a:xfrm>
            <a:off x="6902182" y="5969047"/>
            <a:ext cx="425326" cy="369332"/>
          </a:xfrm>
          <a:prstGeom prst="rect">
            <a:avLst/>
          </a:prstGeom>
          <a:noFill/>
        </p:spPr>
        <p:txBody>
          <a:bodyPr wrap="square" rtlCol="0">
            <a:spAutoFit/>
          </a:bodyPr>
          <a:lstStyle/>
          <a:p>
            <a:r>
              <a:rPr kumimoji="1" lang="en-US" altLang="ja-JP" dirty="0"/>
              <a:t>3</a:t>
            </a:r>
            <a:endParaRPr kumimoji="1" lang="ja-JP" altLang="en-US"/>
          </a:p>
        </p:txBody>
      </p:sp>
      <p:sp>
        <p:nvSpPr>
          <p:cNvPr id="158" name="テキスト ボックス 157">
            <a:extLst>
              <a:ext uri="{FF2B5EF4-FFF2-40B4-BE49-F238E27FC236}">
                <a16:creationId xmlns:a16="http://schemas.microsoft.com/office/drawing/2014/main" id="{B4249011-C1FA-D740-AF8D-67EB2802FC04}"/>
              </a:ext>
            </a:extLst>
          </p:cNvPr>
          <p:cNvSpPr txBox="1"/>
          <p:nvPr/>
        </p:nvSpPr>
        <p:spPr>
          <a:xfrm>
            <a:off x="8215753" y="6031649"/>
            <a:ext cx="425326" cy="369332"/>
          </a:xfrm>
          <a:prstGeom prst="rect">
            <a:avLst/>
          </a:prstGeom>
          <a:noFill/>
        </p:spPr>
        <p:txBody>
          <a:bodyPr wrap="square" rtlCol="0">
            <a:spAutoFit/>
          </a:bodyPr>
          <a:lstStyle/>
          <a:p>
            <a:r>
              <a:rPr kumimoji="1" lang="en-US" altLang="ja-JP" dirty="0"/>
              <a:t>8</a:t>
            </a:r>
            <a:endParaRPr kumimoji="1" lang="ja-JP" altLang="en-US"/>
          </a:p>
        </p:txBody>
      </p:sp>
      <p:sp>
        <p:nvSpPr>
          <p:cNvPr id="159" name="テキスト ボックス 158">
            <a:extLst>
              <a:ext uri="{FF2B5EF4-FFF2-40B4-BE49-F238E27FC236}">
                <a16:creationId xmlns:a16="http://schemas.microsoft.com/office/drawing/2014/main" id="{0B977EFD-3F87-F34C-A8E1-72DCB4BB82E6}"/>
              </a:ext>
            </a:extLst>
          </p:cNvPr>
          <p:cNvSpPr txBox="1"/>
          <p:nvPr/>
        </p:nvSpPr>
        <p:spPr>
          <a:xfrm>
            <a:off x="7226748" y="5859918"/>
            <a:ext cx="425326" cy="369332"/>
          </a:xfrm>
          <a:prstGeom prst="rect">
            <a:avLst/>
          </a:prstGeom>
          <a:noFill/>
        </p:spPr>
        <p:txBody>
          <a:bodyPr wrap="square" rtlCol="0">
            <a:spAutoFit/>
          </a:bodyPr>
          <a:lstStyle/>
          <a:p>
            <a:r>
              <a:rPr kumimoji="1" lang="en-US" altLang="ja-JP" dirty="0"/>
              <a:t>1</a:t>
            </a:r>
            <a:endParaRPr kumimoji="1" lang="ja-JP" altLang="en-US"/>
          </a:p>
        </p:txBody>
      </p:sp>
      <mc:AlternateContent xmlns:mc="http://schemas.openxmlformats.org/markup-compatibility/2006" xmlns:a14="http://schemas.microsoft.com/office/drawing/2010/main">
        <mc:Choice Requires="a14">
          <p:sp>
            <p:nvSpPr>
              <p:cNvPr id="160" name="テキスト ボックス 159">
                <a:extLst>
                  <a:ext uri="{FF2B5EF4-FFF2-40B4-BE49-F238E27FC236}">
                    <a16:creationId xmlns:a16="http://schemas.microsoft.com/office/drawing/2014/main" id="{4D63C67E-D7E3-2844-9856-3E3D348A2627}"/>
                  </a:ext>
                </a:extLst>
              </p:cNvPr>
              <p:cNvSpPr txBox="1"/>
              <p:nvPr/>
            </p:nvSpPr>
            <p:spPr>
              <a:xfrm>
                <a:off x="8897790" y="5427489"/>
                <a:ext cx="2572243" cy="646331"/>
              </a:xfrm>
              <a:prstGeom prst="rect">
                <a:avLst/>
              </a:prstGeom>
              <a:noFill/>
            </p:spPr>
            <p:txBody>
              <a:bodyPr wrap="none" rtlCol="0">
                <a:spAutoFit/>
              </a:bodyPr>
              <a:lstStyle/>
              <a:p>
                <a:r>
                  <a:rPr kumimoji="1" lang="en-US" altLang="ja-JP" dirty="0"/>
                  <a:t>Minimum Steiner Tree</a:t>
                </a:r>
              </a:p>
              <a:p>
                <a:r>
                  <a:rPr kumimoji="1" lang="en-US" altLang="ja-JP" dirty="0"/>
                  <a:t>w</a:t>
                </a:r>
                <a:r>
                  <a:rPr kumimoji="1" lang="en-US" altLang="ja-JP" b="0" dirty="0"/>
                  <a:t>ith weight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𝑊</m:t>
                        </m:r>
                      </m:e>
                      <m:sub>
                        <m:r>
                          <a:rPr kumimoji="1" lang="en-US" altLang="ja-JP" b="0" i="1" smtClean="0">
                            <a:latin typeface="Cambria Math" panose="02040503050406030204" pitchFamily="18" charset="0"/>
                          </a:rPr>
                          <m:t>𝐺</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𝐾</m:t>
                        </m:r>
                      </m:e>
                    </m:d>
                    <m:r>
                      <a:rPr kumimoji="1" lang="en-US" altLang="ja-JP" b="0" i="1" smtClean="0">
                        <a:latin typeface="Cambria Math" panose="02040503050406030204" pitchFamily="18" charset="0"/>
                      </a:rPr>
                      <m:t>=17</m:t>
                    </m:r>
                  </m:oMath>
                </a14:m>
                <a:endParaRPr kumimoji="1" lang="en-US" altLang="ja-JP" b="0" dirty="0"/>
              </a:p>
            </p:txBody>
          </p:sp>
        </mc:Choice>
        <mc:Fallback xmlns="">
          <p:sp>
            <p:nvSpPr>
              <p:cNvPr id="160" name="テキスト ボックス 159">
                <a:extLst>
                  <a:ext uri="{FF2B5EF4-FFF2-40B4-BE49-F238E27FC236}">
                    <a16:creationId xmlns:a16="http://schemas.microsoft.com/office/drawing/2014/main" id="{4D63C67E-D7E3-2844-9856-3E3D348A2627}"/>
                  </a:ext>
                </a:extLst>
              </p:cNvPr>
              <p:cNvSpPr txBox="1">
                <a:spLocks noRot="1" noChangeAspect="1" noMove="1" noResize="1" noEditPoints="1" noAdjustHandles="1" noChangeArrowheads="1" noChangeShapeType="1" noTextEdit="1"/>
              </p:cNvSpPr>
              <p:nvPr/>
            </p:nvSpPr>
            <p:spPr>
              <a:xfrm>
                <a:off x="8897790" y="5427489"/>
                <a:ext cx="2572243" cy="646331"/>
              </a:xfrm>
              <a:prstGeom prst="rect">
                <a:avLst/>
              </a:prstGeom>
              <a:blipFill>
                <a:blip r:embed="rId5"/>
                <a:stretch>
                  <a:fillRect l="-1970" t="-1923" b="-13462"/>
                </a:stretch>
              </a:blipFill>
            </p:spPr>
            <p:txBody>
              <a:bodyPr/>
              <a:lstStyle/>
              <a:p>
                <a:r>
                  <a:rPr lang="ja-JP" altLang="en-US">
                    <a:noFill/>
                  </a:rPr>
                  <a:t> </a:t>
                </a:r>
              </a:p>
            </p:txBody>
          </p:sp>
        </mc:Fallback>
      </mc:AlternateContent>
      <p:sp>
        <p:nvSpPr>
          <p:cNvPr id="161" name="右矢印 160">
            <a:extLst>
              <a:ext uri="{FF2B5EF4-FFF2-40B4-BE49-F238E27FC236}">
                <a16:creationId xmlns:a16="http://schemas.microsoft.com/office/drawing/2014/main" id="{385F20F4-6B29-6647-9108-038EF21AB412}"/>
              </a:ext>
            </a:extLst>
          </p:cNvPr>
          <p:cNvSpPr/>
          <p:nvPr/>
        </p:nvSpPr>
        <p:spPr>
          <a:xfrm>
            <a:off x="4376715" y="5392940"/>
            <a:ext cx="1077686" cy="612168"/>
          </a:xfrm>
          <a:prstGeom prst="rightArrow">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D559741-400A-8640-9C4E-7347E82E7E1E}"/>
              </a:ext>
            </a:extLst>
          </p:cNvPr>
          <p:cNvSpPr/>
          <p:nvPr/>
        </p:nvSpPr>
        <p:spPr>
          <a:xfrm>
            <a:off x="713829" y="1191569"/>
            <a:ext cx="10142201" cy="22378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a:extLst>
              <a:ext uri="{FF2B5EF4-FFF2-40B4-BE49-F238E27FC236}">
                <a16:creationId xmlns:a16="http://schemas.microsoft.com/office/drawing/2014/main" id="{1B83EAEC-8669-FE4A-A883-1E283156AA61}"/>
              </a:ext>
            </a:extLst>
          </p:cNvPr>
          <p:cNvSpPr/>
          <p:nvPr/>
        </p:nvSpPr>
        <p:spPr>
          <a:xfrm>
            <a:off x="4917617" y="2370078"/>
            <a:ext cx="5836376" cy="896152"/>
          </a:xfrm>
          <a:prstGeom prst="wedgeRectCallout">
            <a:avLst>
              <a:gd name="adj1" fmla="val -56638"/>
              <a:gd name="adj2" fmla="val -19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4" name="正方形/長方形 23">
                <a:extLst>
                  <a:ext uri="{FF2B5EF4-FFF2-40B4-BE49-F238E27FC236}">
                    <a16:creationId xmlns:a16="http://schemas.microsoft.com/office/drawing/2014/main" id="{795E4608-1597-D349-99B8-54ADB92B836F}"/>
                  </a:ext>
                </a:extLst>
              </p:cNvPr>
              <p:cNvSpPr/>
              <p:nvPr/>
            </p:nvSpPr>
            <p:spPr>
              <a:xfrm>
                <a:off x="4872692" y="2348017"/>
                <a:ext cx="2103974" cy="369332"/>
              </a:xfrm>
              <a:prstGeom prst="rect">
                <a:avLst/>
              </a:prstGeom>
            </p:spPr>
            <p:txBody>
              <a:bodyPr wrap="none">
                <a:spAutoFit/>
              </a:bodyPr>
              <a:lstStyle/>
              <a:p>
                <a:pPr algn="ctr"/>
                <a:r>
                  <a:rPr kumimoji="1" lang="en-US" altLang="ja-JP" dirty="0"/>
                  <a:t>Definition of </a:t>
                </a:r>
                <a14:m>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𝑊</m:t>
                        </m:r>
                      </m:e>
                      <m:sub>
                        <m:r>
                          <a:rPr kumimoji="1" lang="en-US" altLang="ja-JP" i="1">
                            <a:latin typeface="Cambria Math" panose="02040503050406030204" pitchFamily="18" charset="0"/>
                          </a:rPr>
                          <m:t>𝐺</m:t>
                        </m:r>
                      </m:sub>
                    </m:sSub>
                    <m:d>
                      <m:dPr>
                        <m:ctrlPr>
                          <a:rPr kumimoji="1" lang="en-US" altLang="ja-JP" i="1">
                            <a:latin typeface="Cambria Math" panose="02040503050406030204" pitchFamily="18" charset="0"/>
                          </a:rPr>
                        </m:ctrlPr>
                      </m:dPr>
                      <m:e>
                        <m:r>
                          <a:rPr kumimoji="1" lang="en-US" altLang="ja-JP" i="1">
                            <a:latin typeface="Cambria Math" panose="02040503050406030204" pitchFamily="18" charset="0"/>
                          </a:rPr>
                          <m:t>𝐾</m:t>
                        </m:r>
                      </m:e>
                    </m:d>
                  </m:oMath>
                </a14:m>
                <a:endParaRPr kumimoji="1" lang="ja-JP" altLang="en-US"/>
              </a:p>
            </p:txBody>
          </p:sp>
        </mc:Choice>
        <mc:Fallback xmlns="">
          <p:sp>
            <p:nvSpPr>
              <p:cNvPr id="24" name="正方形/長方形 23">
                <a:extLst>
                  <a:ext uri="{FF2B5EF4-FFF2-40B4-BE49-F238E27FC236}">
                    <a16:creationId xmlns:a16="http://schemas.microsoft.com/office/drawing/2014/main" id="{795E4608-1597-D349-99B8-54ADB92B836F}"/>
                  </a:ext>
                </a:extLst>
              </p:cNvPr>
              <p:cNvSpPr>
                <a:spLocks noRot="1" noChangeAspect="1" noMove="1" noResize="1" noEditPoints="1" noAdjustHandles="1" noChangeArrowheads="1" noChangeShapeType="1" noTextEdit="1"/>
              </p:cNvSpPr>
              <p:nvPr/>
            </p:nvSpPr>
            <p:spPr>
              <a:xfrm>
                <a:off x="4872692" y="2348017"/>
                <a:ext cx="2103974" cy="369332"/>
              </a:xfrm>
              <a:prstGeom prst="rect">
                <a:avLst/>
              </a:prstGeom>
              <a:blipFill>
                <a:blip r:embed="rId6"/>
                <a:stretch>
                  <a:fillRect l="-2424" t="-6667"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53E16DA2-BE0C-4A45-8F78-181466D8BCA1}"/>
                  </a:ext>
                </a:extLst>
              </p:cNvPr>
              <p:cNvSpPr txBox="1"/>
              <p:nvPr/>
            </p:nvSpPr>
            <p:spPr>
              <a:xfrm>
                <a:off x="4955893" y="2644746"/>
                <a:ext cx="5565434" cy="646331"/>
              </a:xfrm>
              <a:prstGeom prst="rect">
                <a:avLst/>
              </a:prstGeom>
              <a:noFill/>
            </p:spPr>
            <p:txBody>
              <a:bodyPr wrap="none" rtlCol="0">
                <a:spAutoFit/>
              </a:bodyPr>
              <a:lstStyle/>
              <a:p>
                <a:r>
                  <a:rPr kumimoji="1" lang="en-US" altLang="ja-JP" dirty="0"/>
                  <a:t>The weight of a minimum Steiner tree for </a:t>
                </a:r>
                <a14:m>
                  <m:oMath xmlns:m="http://schemas.openxmlformats.org/officeDocument/2006/math">
                    <m:r>
                      <a:rPr kumimoji="1" lang="en-US" altLang="ja-JP" i="1">
                        <a:latin typeface="Cambria Math" panose="02040503050406030204" pitchFamily="18" charset="0"/>
                      </a:rPr>
                      <m:t>𝐾</m:t>
                    </m:r>
                  </m:oMath>
                </a14:m>
                <a:r>
                  <a:rPr kumimoji="1" lang="en-US" altLang="ja-JP" dirty="0"/>
                  <a:t> </a:t>
                </a:r>
              </a:p>
              <a:p>
                <a:r>
                  <a:rPr kumimoji="1" lang="en-US" altLang="ja-JP" dirty="0"/>
                  <a:t>(i.e., the minimum weight among all trees that contain </a:t>
                </a:r>
                <a14:m>
                  <m:oMath xmlns:m="http://schemas.openxmlformats.org/officeDocument/2006/math">
                    <m:r>
                      <a:rPr kumimoji="1" lang="en-US" altLang="ja-JP" i="1">
                        <a:latin typeface="Cambria Math" panose="02040503050406030204" pitchFamily="18" charset="0"/>
                      </a:rPr>
                      <m:t>𝐾</m:t>
                    </m:r>
                  </m:oMath>
                </a14:m>
                <a:r>
                  <a:rPr kumimoji="1" lang="en-US" altLang="ja-JP" dirty="0"/>
                  <a:t> .)</a:t>
                </a:r>
                <a:endParaRPr kumimoji="1" lang="ja-JP" altLang="en-US"/>
              </a:p>
            </p:txBody>
          </p:sp>
        </mc:Choice>
        <mc:Fallback xmlns="">
          <p:sp>
            <p:nvSpPr>
              <p:cNvPr id="25" name="テキスト ボックス 24">
                <a:extLst>
                  <a:ext uri="{FF2B5EF4-FFF2-40B4-BE49-F238E27FC236}">
                    <a16:creationId xmlns:a16="http://schemas.microsoft.com/office/drawing/2014/main" id="{53E16DA2-BE0C-4A45-8F78-181466D8BCA1}"/>
                  </a:ext>
                </a:extLst>
              </p:cNvPr>
              <p:cNvSpPr txBox="1">
                <a:spLocks noRot="1" noChangeAspect="1" noMove="1" noResize="1" noEditPoints="1" noAdjustHandles="1" noChangeArrowheads="1" noChangeShapeType="1" noTextEdit="1"/>
              </p:cNvSpPr>
              <p:nvPr/>
            </p:nvSpPr>
            <p:spPr>
              <a:xfrm>
                <a:off x="4955893" y="2644746"/>
                <a:ext cx="5565434" cy="646331"/>
              </a:xfrm>
              <a:prstGeom prst="rect">
                <a:avLst/>
              </a:prstGeom>
              <a:blipFill>
                <a:blip r:embed="rId7"/>
                <a:stretch>
                  <a:fillRect l="-683" t="-3846" r="-911" b="-1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a:extLst>
                  <a:ext uri="{FF2B5EF4-FFF2-40B4-BE49-F238E27FC236}">
                    <a16:creationId xmlns:a16="http://schemas.microsoft.com/office/drawing/2014/main" id="{94D545AA-6055-CC46-9DA3-D1D54FC3E245}"/>
                  </a:ext>
                </a:extLst>
              </p:cNvPr>
              <p:cNvSpPr/>
              <p:nvPr/>
            </p:nvSpPr>
            <p:spPr>
              <a:xfrm>
                <a:off x="1872332" y="6507253"/>
                <a:ext cx="14280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𝑘</m:t>
                      </m:r>
                      <m:r>
                        <a:rPr kumimoji="1" lang="en-US" altLang="ja-JP" b="0" i="1" smtClean="0">
                          <a:latin typeface="Cambria Math" panose="02040503050406030204" pitchFamily="18" charset="0"/>
                        </a:rPr>
                        <m:t>=</m:t>
                      </m:r>
                      <m:d>
                        <m:dPr>
                          <m:begChr m:val="|"/>
                          <m:endChr m:val="|"/>
                          <m:ctrlPr>
                            <a:rPr kumimoji="1" lang="en-US" altLang="ja-JP" i="1">
                              <a:latin typeface="Cambria Math" panose="02040503050406030204" pitchFamily="18" charset="0"/>
                            </a:rPr>
                          </m:ctrlPr>
                        </m:dPr>
                        <m:e>
                          <m:r>
                            <a:rPr kumimoji="1" lang="en-US" altLang="ja-JP" i="1">
                              <a:latin typeface="Cambria Math" panose="02040503050406030204" pitchFamily="18" charset="0"/>
                            </a:rPr>
                            <m:t>𝐾</m:t>
                          </m:r>
                        </m:e>
                      </m:d>
                      <m:r>
                        <a:rPr kumimoji="1" lang="en-US" altLang="ja-JP" i="1">
                          <a:latin typeface="Cambria Math" panose="02040503050406030204" pitchFamily="18" charset="0"/>
                        </a:rPr>
                        <m:t>=4</m:t>
                      </m:r>
                    </m:oMath>
                  </m:oMathPara>
                </a14:m>
                <a:endParaRPr kumimoji="1" lang="en-US" altLang="ja-JP" dirty="0"/>
              </a:p>
            </p:txBody>
          </p:sp>
        </mc:Choice>
        <mc:Fallback xmlns="">
          <p:sp>
            <p:nvSpPr>
              <p:cNvPr id="27" name="正方形/長方形 26">
                <a:extLst>
                  <a:ext uri="{FF2B5EF4-FFF2-40B4-BE49-F238E27FC236}">
                    <a16:creationId xmlns:a16="http://schemas.microsoft.com/office/drawing/2014/main" id="{94D545AA-6055-CC46-9DA3-D1D54FC3E245}"/>
                  </a:ext>
                </a:extLst>
              </p:cNvPr>
              <p:cNvSpPr>
                <a:spLocks noRot="1" noChangeAspect="1" noMove="1" noResize="1" noEditPoints="1" noAdjustHandles="1" noChangeArrowheads="1" noChangeShapeType="1" noTextEdit="1"/>
              </p:cNvSpPr>
              <p:nvPr/>
            </p:nvSpPr>
            <p:spPr>
              <a:xfrm>
                <a:off x="1872332" y="6507253"/>
                <a:ext cx="1428083" cy="369332"/>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715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1E0327C-CDC1-F947-A4CB-041C4369B597}"/>
                  </a:ext>
                </a:extLst>
              </p:cNvPr>
              <p:cNvSpPr txBox="1"/>
              <p:nvPr/>
            </p:nvSpPr>
            <p:spPr>
              <a:xfrm>
                <a:off x="1175655" y="1258784"/>
                <a:ext cx="10545289" cy="461665"/>
              </a:xfrm>
              <a:prstGeom prst="rect">
                <a:avLst/>
              </a:prstGeom>
              <a:noFill/>
            </p:spPr>
            <p:txBody>
              <a:bodyPr wrap="square" rtlCol="0">
                <a:spAutoFit/>
              </a:bodyPr>
              <a:lstStyle/>
              <a:p>
                <a:r>
                  <a:rPr kumimoji="1" lang="en-US" altLang="ja-JP" sz="2400" dirty="0"/>
                  <a:t>Consider a function </a:t>
                </a:r>
                <a14:m>
                  <m:oMath xmlns:m="http://schemas.openxmlformats.org/officeDocument/2006/math">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0,1</m:t>
                        </m:r>
                      </m:e>
                    </m:d>
                  </m:oMath>
                </a14:m>
                <a:r>
                  <a:rPr kumimoji="1" lang="en-US" altLang="ja-JP" dirty="0"/>
                  <a:t> </a:t>
                </a:r>
                <a:r>
                  <a:rPr kumimoji="1" lang="en-US" altLang="ja-JP" sz="2400" dirty="0"/>
                  <a:t>given as a black box.</a:t>
                </a:r>
                <a:endParaRPr kumimoji="1" lang="ja-JP" altLang="en-US"/>
              </a:p>
            </p:txBody>
          </p:sp>
        </mc:Choice>
        <mc:Fallback xmlns="">
          <p:sp>
            <p:nvSpPr>
              <p:cNvPr id="4" name="テキスト ボックス 3">
                <a:extLst>
                  <a:ext uri="{FF2B5EF4-FFF2-40B4-BE49-F238E27FC236}">
                    <a16:creationId xmlns:a16="http://schemas.microsoft.com/office/drawing/2014/main" id="{E1E0327C-CDC1-F947-A4CB-041C4369B597}"/>
                  </a:ext>
                </a:extLst>
              </p:cNvPr>
              <p:cNvSpPr txBox="1">
                <a:spLocks noRot="1" noChangeAspect="1" noMove="1" noResize="1" noEditPoints="1" noAdjustHandles="1" noChangeArrowheads="1" noChangeShapeType="1" noTextEdit="1"/>
              </p:cNvSpPr>
              <p:nvPr/>
            </p:nvSpPr>
            <p:spPr>
              <a:xfrm>
                <a:off x="1175655" y="1258784"/>
                <a:ext cx="10545289" cy="461665"/>
              </a:xfrm>
              <a:prstGeom prst="rect">
                <a:avLst/>
              </a:prstGeom>
              <a:blipFill>
                <a:blip r:embed="rId3"/>
                <a:stretch>
                  <a:fillRect l="-963" t="-8108" b="-29730"/>
                </a:stretch>
              </a:blipFill>
            </p:spPr>
            <p:txBody>
              <a:bodyPr/>
              <a:lstStyle/>
              <a:p>
                <a:r>
                  <a:rPr lang="ja-JP" altLang="en-US">
                    <a:noFill/>
                  </a:rPr>
                  <a:t> </a:t>
                </a:r>
              </a:p>
            </p:txBody>
          </p:sp>
        </mc:Fallback>
      </mc:AlternateContent>
      <p:sp>
        <p:nvSpPr>
          <p:cNvPr id="5" name="正方形/長方形 4">
            <a:extLst>
              <a:ext uri="{FF2B5EF4-FFF2-40B4-BE49-F238E27FC236}">
                <a16:creationId xmlns:a16="http://schemas.microsoft.com/office/drawing/2014/main" id="{C5712CDB-7CFC-D442-BD33-025C7844F973}"/>
              </a:ext>
            </a:extLst>
          </p:cNvPr>
          <p:cNvSpPr/>
          <p:nvPr/>
        </p:nvSpPr>
        <p:spPr>
          <a:xfrm>
            <a:off x="4393867" y="2041819"/>
            <a:ext cx="1947554" cy="7243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Black box</a:t>
            </a:r>
            <a:endParaRPr kumimoji="1" lang="ja-JP" altLang="en-US" sz="2400"/>
          </a:p>
        </p:txBody>
      </p:sp>
      <p:sp>
        <p:nvSpPr>
          <p:cNvPr id="6" name="右矢印 5">
            <a:extLst>
              <a:ext uri="{FF2B5EF4-FFF2-40B4-BE49-F238E27FC236}">
                <a16:creationId xmlns:a16="http://schemas.microsoft.com/office/drawing/2014/main" id="{1A051FAD-E6DD-E54E-BE6B-6B6AEE1DE20F}"/>
              </a:ext>
            </a:extLst>
          </p:cNvPr>
          <p:cNvSpPr/>
          <p:nvPr/>
        </p:nvSpPr>
        <p:spPr>
          <a:xfrm>
            <a:off x="6341421" y="2270418"/>
            <a:ext cx="570016" cy="26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a:extLst>
              <a:ext uri="{FF2B5EF4-FFF2-40B4-BE49-F238E27FC236}">
                <a16:creationId xmlns:a16="http://schemas.microsoft.com/office/drawing/2014/main" id="{1F187A99-3B13-AB46-B2E3-EDA4115B6418}"/>
              </a:ext>
            </a:extLst>
          </p:cNvPr>
          <p:cNvSpPr/>
          <p:nvPr/>
        </p:nvSpPr>
        <p:spPr>
          <a:xfrm>
            <a:off x="3823851" y="2270418"/>
            <a:ext cx="570016" cy="26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418260A3-E747-D241-973C-61BE0664C023}"/>
                  </a:ext>
                </a:extLst>
              </p:cNvPr>
              <p:cNvSpPr/>
              <p:nvPr/>
            </p:nvSpPr>
            <p:spPr>
              <a:xfrm>
                <a:off x="2747831" y="2173181"/>
                <a:ext cx="10120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oMath>
                  </m:oMathPara>
                </a14:m>
                <a:endParaRPr lang="ja-JP" altLang="en-US" sz="2400"/>
              </a:p>
            </p:txBody>
          </p:sp>
        </mc:Choice>
        <mc:Fallback xmlns="">
          <p:sp>
            <p:nvSpPr>
              <p:cNvPr id="8" name="正方形/長方形 7">
                <a:extLst>
                  <a:ext uri="{FF2B5EF4-FFF2-40B4-BE49-F238E27FC236}">
                    <a16:creationId xmlns:a16="http://schemas.microsoft.com/office/drawing/2014/main" id="{418260A3-E747-D241-973C-61BE0664C023}"/>
                  </a:ext>
                </a:extLst>
              </p:cNvPr>
              <p:cNvSpPr>
                <a:spLocks noRot="1" noChangeAspect="1" noMove="1" noResize="1" noEditPoints="1" noAdjustHandles="1" noChangeArrowheads="1" noChangeShapeType="1" noTextEdit="1"/>
              </p:cNvSpPr>
              <p:nvPr/>
            </p:nvSpPr>
            <p:spPr>
              <a:xfrm>
                <a:off x="2747831" y="2173181"/>
                <a:ext cx="1012008" cy="46166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74026A49-63EE-DB45-BBCF-60961129693B}"/>
                  </a:ext>
                </a:extLst>
              </p:cNvPr>
              <p:cNvSpPr/>
              <p:nvPr/>
            </p:nvSpPr>
            <p:spPr>
              <a:xfrm>
                <a:off x="6911437" y="2173182"/>
                <a:ext cx="18809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r>
                            <a:rPr kumimoji="1" lang="en-US" altLang="ja-JP" sz="2400" i="1">
                              <a:latin typeface="Cambria Math" panose="02040503050406030204" pitchFamily="18" charset="0"/>
                            </a:rPr>
                            <m:t>𝑥</m:t>
                          </m:r>
                        </m:e>
                      </m:d>
                      <m:r>
                        <a:rPr kumimoji="1" lang="en-US" altLang="ja-JP" sz="2400" b="0" i="1" smtClean="0">
                          <a:latin typeface="Cambria Math" panose="02040503050406030204" pitchFamily="18" charset="0"/>
                        </a:rPr>
                        <m:t>∈</m:t>
                      </m:r>
                      <m:d>
                        <m:dPr>
                          <m:begChr m:val="{"/>
                          <m:endChr m:val="}"/>
                          <m:ctrlPr>
                            <a:rPr kumimoji="1" lang="en-US" altLang="ja-JP" sz="2400" i="1">
                              <a:latin typeface="Cambria Math" panose="02040503050406030204" pitchFamily="18" charset="0"/>
                            </a:rPr>
                          </m:ctrlPr>
                        </m:dPr>
                        <m:e>
                          <m:r>
                            <a:rPr kumimoji="1" lang="en-US" altLang="ja-JP" sz="2400" i="1">
                              <a:latin typeface="Cambria Math" panose="02040503050406030204" pitchFamily="18" charset="0"/>
                            </a:rPr>
                            <m:t>0,1</m:t>
                          </m:r>
                        </m:e>
                      </m:d>
                    </m:oMath>
                  </m:oMathPara>
                </a14:m>
                <a:endParaRPr lang="ja-JP" altLang="en-US" sz="2400"/>
              </a:p>
            </p:txBody>
          </p:sp>
        </mc:Choice>
        <mc:Fallback xmlns="">
          <p:sp>
            <p:nvSpPr>
              <p:cNvPr id="9" name="正方形/長方形 8">
                <a:extLst>
                  <a:ext uri="{FF2B5EF4-FFF2-40B4-BE49-F238E27FC236}">
                    <a16:creationId xmlns:a16="http://schemas.microsoft.com/office/drawing/2014/main" id="{74026A49-63EE-DB45-BBCF-60961129693B}"/>
                  </a:ext>
                </a:extLst>
              </p:cNvPr>
              <p:cNvSpPr>
                <a:spLocks noRot="1" noChangeAspect="1" noMove="1" noResize="1" noEditPoints="1" noAdjustHandles="1" noChangeArrowheads="1" noChangeShapeType="1" noTextEdit="1"/>
              </p:cNvSpPr>
              <p:nvPr/>
            </p:nvSpPr>
            <p:spPr>
              <a:xfrm>
                <a:off x="6911437" y="2173182"/>
                <a:ext cx="1880900" cy="461665"/>
              </a:xfrm>
              <a:prstGeom prst="rect">
                <a:avLst/>
              </a:prstGeom>
              <a:blipFill>
                <a:blip r:embed="rId5"/>
                <a:stretch>
                  <a:fillRect b="-189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DD8BD44A-5E83-B643-AC9E-D6CDA89285EB}"/>
                  </a:ext>
                </a:extLst>
              </p:cNvPr>
              <p:cNvSpPr txBox="1"/>
              <p:nvPr/>
            </p:nvSpPr>
            <p:spPr>
              <a:xfrm>
                <a:off x="1175655" y="4911917"/>
                <a:ext cx="10056359" cy="1185902"/>
              </a:xfrm>
              <a:prstGeom prst="rect">
                <a:avLst/>
              </a:prstGeom>
              <a:noFill/>
            </p:spPr>
            <p:txBody>
              <a:bodyPr wrap="square" rtlCol="0">
                <a:spAutoFit/>
              </a:bodyPr>
              <a:lstStyle/>
              <a:p>
                <a:pPr marL="342900" indent="-342900">
                  <a:buFont typeface="Wingdings" pitchFamily="2" charset="2"/>
                  <a:buChar char="ü"/>
                </a:pPr>
                <a:r>
                  <a:rPr kumimoji="1" lang="en-US" altLang="ja-JP" sz="2400" dirty="0"/>
                  <a:t>Classical : </a:t>
                </a:r>
                <a14:m>
                  <m:oMath xmlns:m="http://schemas.openxmlformats.org/officeDocument/2006/math">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oMath>
                </a14:m>
                <a:r>
                  <a:rPr kumimoji="1" lang="en-US" altLang="ja-JP" sz="2400" dirty="0"/>
                  <a:t> calls to the black box</a:t>
                </a:r>
              </a:p>
              <a:p>
                <a:pPr marL="342900" indent="-342900">
                  <a:buFont typeface="Wingdings" pitchFamily="2" charset="2"/>
                  <a:buChar char="ü"/>
                </a:pPr>
                <a:r>
                  <a:rPr kumimoji="1" lang="en-US" altLang="ja-JP" sz="2400" dirty="0">
                    <a:solidFill>
                      <a:srgbClr val="FF0000"/>
                    </a:solidFill>
                  </a:rPr>
                  <a:t>Quantum : </a:t>
                </a:r>
                <a14:m>
                  <m:oMath xmlns:m="http://schemas.openxmlformats.org/officeDocument/2006/math">
                    <m:r>
                      <a:rPr kumimoji="1" lang="en-US" altLang="ja-JP" sz="2400" i="1">
                        <a:solidFill>
                          <a:srgbClr val="FF0000"/>
                        </a:solidFill>
                        <a:latin typeface="Cambria Math" panose="02040503050406030204" pitchFamily="18" charset="0"/>
                      </a:rPr>
                      <m:t>𝑂</m:t>
                    </m:r>
                    <m:r>
                      <a:rPr kumimoji="1" lang="en-US" altLang="ja-JP" sz="2400" i="1">
                        <a:solidFill>
                          <a:srgbClr val="FF0000"/>
                        </a:solidFill>
                        <a:latin typeface="Cambria Math" panose="02040503050406030204" pitchFamily="18" charset="0"/>
                      </a:rPr>
                      <m:t>(</m:t>
                    </m:r>
                    <m:rad>
                      <m:radPr>
                        <m:degHide m:val="on"/>
                        <m:ctrlPr>
                          <a:rPr kumimoji="1" lang="en-US" altLang="ja-JP" sz="2400" b="0" i="1" smtClean="0">
                            <a:solidFill>
                              <a:srgbClr val="FF0000"/>
                            </a:solidFill>
                            <a:latin typeface="Cambria Math" panose="02040503050406030204" pitchFamily="18" charset="0"/>
                          </a:rPr>
                        </m:ctrlPr>
                      </m:radPr>
                      <m:deg/>
                      <m:e>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𝑋</m:t>
                        </m:r>
                        <m:r>
                          <a:rPr kumimoji="1" lang="en-US" altLang="ja-JP" sz="2400" b="0" i="1" smtClean="0">
                            <a:solidFill>
                              <a:srgbClr val="FF0000"/>
                            </a:solidFill>
                            <a:latin typeface="Cambria Math" panose="02040503050406030204" pitchFamily="18" charset="0"/>
                          </a:rPr>
                          <m:t>|</m:t>
                        </m:r>
                      </m:e>
                    </m:rad>
                    <m:r>
                      <a:rPr kumimoji="1" lang="en-US" altLang="ja-JP" sz="2400" i="1">
                        <a:solidFill>
                          <a:srgbClr val="FF0000"/>
                        </a:solidFill>
                        <a:latin typeface="Cambria Math" panose="02040503050406030204" pitchFamily="18" charset="0"/>
                      </a:rPr>
                      <m:t>)</m:t>
                    </m:r>
                  </m:oMath>
                </a14:m>
                <a:r>
                  <a:rPr kumimoji="1" lang="en-US" altLang="ja-JP" sz="2400" dirty="0">
                    <a:solidFill>
                      <a:srgbClr val="FF0000"/>
                    </a:solidFill>
                  </a:rPr>
                  <a:t> calls to the black box [Grover 96] (Quantum Search)</a:t>
                </a:r>
                <a:endParaRPr kumimoji="1" lang="ja-JP" altLang="en-US">
                  <a:solidFill>
                    <a:srgbClr val="FF0000"/>
                  </a:solidFill>
                </a:endParaRPr>
              </a:p>
              <a:p>
                <a:endParaRPr kumimoji="1" lang="ja-JP" altLang="en-US"/>
              </a:p>
            </p:txBody>
          </p:sp>
        </mc:Choice>
        <mc:Fallback xmlns="">
          <p:sp>
            <p:nvSpPr>
              <p:cNvPr id="10" name="テキスト ボックス 9">
                <a:extLst>
                  <a:ext uri="{FF2B5EF4-FFF2-40B4-BE49-F238E27FC236}">
                    <a16:creationId xmlns:a16="http://schemas.microsoft.com/office/drawing/2014/main" id="{DD8BD44A-5E83-B643-AC9E-D6CDA89285EB}"/>
                  </a:ext>
                </a:extLst>
              </p:cNvPr>
              <p:cNvSpPr txBox="1">
                <a:spLocks noRot="1" noChangeAspect="1" noMove="1" noResize="1" noEditPoints="1" noAdjustHandles="1" noChangeArrowheads="1" noChangeShapeType="1" noTextEdit="1"/>
              </p:cNvSpPr>
              <p:nvPr/>
            </p:nvSpPr>
            <p:spPr>
              <a:xfrm>
                <a:off x="1175655" y="4911917"/>
                <a:ext cx="10056359" cy="1185902"/>
              </a:xfrm>
              <a:prstGeom prst="rect">
                <a:avLst/>
              </a:prstGeom>
              <a:blipFill>
                <a:blip r:embed="rId6"/>
                <a:stretch>
                  <a:fillRect l="-884" t="-31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FBD01C9-9ED2-AC47-A321-4058AD9C2FEA}"/>
                  </a:ext>
                </a:extLst>
              </p:cNvPr>
              <p:cNvSpPr txBox="1"/>
              <p:nvPr/>
            </p:nvSpPr>
            <p:spPr>
              <a:xfrm>
                <a:off x="950832" y="4275678"/>
                <a:ext cx="5477077" cy="461665"/>
              </a:xfrm>
              <a:prstGeom prst="rect">
                <a:avLst/>
              </a:prstGeom>
              <a:noFill/>
            </p:spPr>
            <p:txBody>
              <a:bodyPr wrap="none" rtlCol="0">
                <a:spAutoFit/>
              </a:bodyPr>
              <a:lstStyle/>
              <a:p>
                <a:r>
                  <a:rPr kumimoji="1" lang="en-US" altLang="ja-JP" sz="2400" dirty="0"/>
                  <a:t>Find an element </a:t>
                </a:r>
                <a14:m>
                  <m:oMath xmlns:m="http://schemas.openxmlformats.org/officeDocument/2006/math">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oMath>
                </a14:m>
                <a:r>
                  <a:rPr kumimoji="1" lang="en-US" altLang="ja-JP" sz="2400" dirty="0"/>
                  <a:t> such that </a:t>
                </a:r>
                <a14:m>
                  <m:oMath xmlns:m="http://schemas.openxmlformats.org/officeDocument/2006/math">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e>
                    </m:d>
                    <m:r>
                      <a:rPr kumimoji="1" lang="en-US" altLang="ja-JP" sz="2400" b="0" i="1" smtClean="0">
                        <a:latin typeface="Cambria Math" panose="02040503050406030204" pitchFamily="18" charset="0"/>
                      </a:rPr>
                      <m:t>=1</m:t>
                    </m:r>
                  </m:oMath>
                </a14:m>
                <a:endParaRPr kumimoji="1" lang="ja-JP" altLang="en-US" sz="2400"/>
              </a:p>
            </p:txBody>
          </p:sp>
        </mc:Choice>
        <mc:Fallback xmlns="">
          <p:sp>
            <p:nvSpPr>
              <p:cNvPr id="11" name="テキスト ボックス 10">
                <a:extLst>
                  <a:ext uri="{FF2B5EF4-FFF2-40B4-BE49-F238E27FC236}">
                    <a16:creationId xmlns:a16="http://schemas.microsoft.com/office/drawing/2014/main" id="{0FBD01C9-9ED2-AC47-A321-4058AD9C2FEA}"/>
                  </a:ext>
                </a:extLst>
              </p:cNvPr>
              <p:cNvSpPr txBox="1">
                <a:spLocks noRot="1" noChangeAspect="1" noMove="1" noResize="1" noEditPoints="1" noAdjustHandles="1" noChangeArrowheads="1" noChangeShapeType="1" noTextEdit="1"/>
              </p:cNvSpPr>
              <p:nvPr/>
            </p:nvSpPr>
            <p:spPr>
              <a:xfrm>
                <a:off x="950832" y="4275678"/>
                <a:ext cx="5477077" cy="461665"/>
              </a:xfrm>
              <a:prstGeom prst="rect">
                <a:avLst/>
              </a:prstGeom>
              <a:blipFill>
                <a:blip r:embed="rId7"/>
                <a:stretch>
                  <a:fillRect l="-1620" t="-10811" b="-29730"/>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50CBA95D-BAD9-4A4B-B7A8-A1F7F8526D14}"/>
              </a:ext>
            </a:extLst>
          </p:cNvPr>
          <p:cNvSpPr txBox="1"/>
          <p:nvPr/>
        </p:nvSpPr>
        <p:spPr>
          <a:xfrm>
            <a:off x="633021" y="552272"/>
            <a:ext cx="3056350" cy="523220"/>
          </a:xfrm>
          <a:prstGeom prst="rect">
            <a:avLst/>
          </a:prstGeom>
          <a:noFill/>
        </p:spPr>
        <p:txBody>
          <a:bodyPr wrap="none" rtlCol="0">
            <a:spAutoFit/>
          </a:bodyPr>
          <a:lstStyle/>
          <a:p>
            <a:r>
              <a:rPr kumimoji="1" lang="en-US" altLang="ja-JP" sz="2800" b="1" dirty="0"/>
              <a:t>Quantum Search</a:t>
            </a:r>
            <a:endParaRPr kumimoji="1" lang="ja-JP" altLang="en-US" sz="2800" b="1"/>
          </a:p>
        </p:txBody>
      </p:sp>
      <mc:AlternateContent xmlns:mc="http://schemas.openxmlformats.org/markup-compatibility/2006" xmlns:a14="http://schemas.microsoft.com/office/drawing/2010/main">
        <mc:Choice Requires="a14">
          <p:graphicFrame>
            <p:nvGraphicFramePr>
              <p:cNvPr id="2" name="表 1">
                <a:extLst>
                  <a:ext uri="{FF2B5EF4-FFF2-40B4-BE49-F238E27FC236}">
                    <a16:creationId xmlns:a16="http://schemas.microsoft.com/office/drawing/2014/main" id="{312780BB-7F9B-7947-8301-8BD4DCE52569}"/>
                  </a:ext>
                </a:extLst>
              </p:cNvPr>
              <p:cNvGraphicFramePr>
                <a:graphicFrameLocks noGrp="1"/>
              </p:cNvGraphicFramePr>
              <p:nvPr>
                <p:extLst>
                  <p:ext uri="{D42A27DB-BD31-4B8C-83A1-F6EECF244321}">
                    <p14:modId xmlns:p14="http://schemas.microsoft.com/office/powerpoint/2010/main" val="1785911836"/>
                  </p:ext>
                </p:extLst>
              </p:nvPr>
            </p:nvGraphicFramePr>
            <p:xfrm>
              <a:off x="1884215" y="2935564"/>
              <a:ext cx="6966858" cy="761238"/>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32711260"/>
                        </a:ext>
                      </a:extLst>
                    </a:gridCol>
                    <a:gridCol w="1161143">
                      <a:extLst>
                        <a:ext uri="{9D8B030D-6E8A-4147-A177-3AD203B41FA5}">
                          <a16:colId xmlns:a16="http://schemas.microsoft.com/office/drawing/2014/main" val="4146220502"/>
                        </a:ext>
                      </a:extLst>
                    </a:gridCol>
                    <a:gridCol w="1161143">
                      <a:extLst>
                        <a:ext uri="{9D8B030D-6E8A-4147-A177-3AD203B41FA5}">
                          <a16:colId xmlns:a16="http://schemas.microsoft.com/office/drawing/2014/main" val="303376449"/>
                        </a:ext>
                      </a:extLst>
                    </a:gridCol>
                    <a:gridCol w="1161143">
                      <a:extLst>
                        <a:ext uri="{9D8B030D-6E8A-4147-A177-3AD203B41FA5}">
                          <a16:colId xmlns:a16="http://schemas.microsoft.com/office/drawing/2014/main" val="388154089"/>
                        </a:ext>
                      </a:extLst>
                    </a:gridCol>
                    <a:gridCol w="1161143">
                      <a:extLst>
                        <a:ext uri="{9D8B030D-6E8A-4147-A177-3AD203B41FA5}">
                          <a16:colId xmlns:a16="http://schemas.microsoft.com/office/drawing/2014/main" val="590676870"/>
                        </a:ext>
                      </a:extLst>
                    </a:gridCol>
                    <a:gridCol w="1161143">
                      <a:extLst>
                        <a:ext uri="{9D8B030D-6E8A-4147-A177-3AD203B41FA5}">
                          <a16:colId xmlns:a16="http://schemas.microsoft.com/office/drawing/2014/main" val="93131471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𝟏</m:t>
                                    </m:r>
                                  </m:sub>
                                </m:sSub>
                              </m:oMath>
                            </m:oMathPara>
                          </a14:m>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𝟐</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𝒊</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m:t>
                                    </m:r>
                                    <m:r>
                                      <a:rPr kumimoji="1" lang="en-US" altLang="ja-JP" b="1" i="1" smtClean="0">
                                        <a:solidFill>
                                          <a:schemeClr val="tx1"/>
                                        </a:solidFill>
                                        <a:latin typeface="Cambria Math" panose="02040503050406030204" pitchFamily="18" charset="0"/>
                                      </a:rPr>
                                      <m:t>𝑿</m:t>
                                    </m:r>
                                    <m:r>
                                      <a:rPr kumimoji="1" lang="en-US" altLang="ja-JP" b="1" i="1" smtClean="0">
                                        <a:solidFill>
                                          <a:schemeClr val="tx1"/>
                                        </a:solidFill>
                                        <a:latin typeface="Cambria Math" panose="02040503050406030204" pitchFamily="18" charset="0"/>
                                      </a:rPr>
                                      <m:t>|</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423660"/>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𝟎</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𝟎</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𝟏</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𝟎</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792058"/>
                      </a:ext>
                    </a:extLst>
                  </a:tr>
                </a:tbl>
              </a:graphicData>
            </a:graphic>
          </p:graphicFrame>
        </mc:Choice>
        <mc:Fallback xmlns="">
          <p:graphicFrame>
            <p:nvGraphicFramePr>
              <p:cNvPr id="2" name="表 1">
                <a:extLst>
                  <a:ext uri="{FF2B5EF4-FFF2-40B4-BE49-F238E27FC236}">
                    <a16:creationId xmlns:a16="http://schemas.microsoft.com/office/drawing/2014/main" id="{312780BB-7F9B-7947-8301-8BD4DCE52569}"/>
                  </a:ext>
                </a:extLst>
              </p:cNvPr>
              <p:cNvGraphicFramePr>
                <a:graphicFrameLocks noGrp="1"/>
              </p:cNvGraphicFramePr>
              <p:nvPr>
                <p:extLst>
                  <p:ext uri="{D42A27DB-BD31-4B8C-83A1-F6EECF244321}">
                    <p14:modId xmlns:p14="http://schemas.microsoft.com/office/powerpoint/2010/main" val="1785911836"/>
                  </p:ext>
                </p:extLst>
              </p:nvPr>
            </p:nvGraphicFramePr>
            <p:xfrm>
              <a:off x="1884215" y="2935564"/>
              <a:ext cx="6966858" cy="761238"/>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32711260"/>
                        </a:ext>
                      </a:extLst>
                    </a:gridCol>
                    <a:gridCol w="1161143">
                      <a:extLst>
                        <a:ext uri="{9D8B030D-6E8A-4147-A177-3AD203B41FA5}">
                          <a16:colId xmlns:a16="http://schemas.microsoft.com/office/drawing/2014/main" val="4146220502"/>
                        </a:ext>
                      </a:extLst>
                    </a:gridCol>
                    <a:gridCol w="1161143">
                      <a:extLst>
                        <a:ext uri="{9D8B030D-6E8A-4147-A177-3AD203B41FA5}">
                          <a16:colId xmlns:a16="http://schemas.microsoft.com/office/drawing/2014/main" val="303376449"/>
                        </a:ext>
                      </a:extLst>
                    </a:gridCol>
                    <a:gridCol w="1161143">
                      <a:extLst>
                        <a:ext uri="{9D8B030D-6E8A-4147-A177-3AD203B41FA5}">
                          <a16:colId xmlns:a16="http://schemas.microsoft.com/office/drawing/2014/main" val="388154089"/>
                        </a:ext>
                      </a:extLst>
                    </a:gridCol>
                    <a:gridCol w="1161143">
                      <a:extLst>
                        <a:ext uri="{9D8B030D-6E8A-4147-A177-3AD203B41FA5}">
                          <a16:colId xmlns:a16="http://schemas.microsoft.com/office/drawing/2014/main" val="590676870"/>
                        </a:ext>
                      </a:extLst>
                    </a:gridCol>
                    <a:gridCol w="1161143">
                      <a:extLst>
                        <a:ext uri="{9D8B030D-6E8A-4147-A177-3AD203B41FA5}">
                          <a16:colId xmlns:a16="http://schemas.microsoft.com/office/drawing/2014/main" val="931314718"/>
                        </a:ext>
                      </a:extLst>
                    </a:gridCol>
                  </a:tblGrid>
                  <a:tr h="39039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87" t="-3226" r="-497826" b="-9677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2198" t="-3226" r="-403297" b="-9677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00000" t="-3226" r="-298913" b="-9677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03297" t="-3226" r="-202198" b="-9677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98913" t="-3226" r="-100000" b="-9677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504396" t="-3226" r="-1099" b="-96774"/>
                          </a:stretch>
                        </a:blipFill>
                      </a:tcPr>
                    </a:tc>
                    <a:extLst>
                      <a:ext uri="{0D108BD9-81ED-4DB2-BD59-A6C34878D82A}">
                        <a16:rowId xmlns:a16="http://schemas.microsoft.com/office/drawing/2014/main" val="3353423660"/>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87" t="-106667" r="-497826"/>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2198" t="-106667" r="-40329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00000" t="-106667" r="-29891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03297" t="-106667" r="-202198"/>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98913" t="-106667" r="-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504396" t="-106667" r="-1099"/>
                          </a:stretch>
                        </a:blipFill>
                      </a:tcPr>
                    </a:tc>
                    <a:extLst>
                      <a:ext uri="{0D108BD9-81ED-4DB2-BD59-A6C34878D82A}">
                        <a16:rowId xmlns:a16="http://schemas.microsoft.com/office/drawing/2014/main" val="1900792058"/>
                      </a:ext>
                    </a:extLst>
                  </a:tr>
                </a:tbl>
              </a:graphicData>
            </a:graphic>
          </p:graphicFrame>
        </mc:Fallback>
      </mc:AlternateContent>
      <p:sp>
        <p:nvSpPr>
          <p:cNvPr id="13" name="下矢印 12">
            <a:extLst>
              <a:ext uri="{FF2B5EF4-FFF2-40B4-BE49-F238E27FC236}">
                <a16:creationId xmlns:a16="http://schemas.microsoft.com/office/drawing/2014/main" id="{8CC5D34A-9CDC-1A48-8619-F33D670D55D8}"/>
              </a:ext>
            </a:extLst>
          </p:cNvPr>
          <p:cNvSpPr/>
          <p:nvPr/>
        </p:nvSpPr>
        <p:spPr>
          <a:xfrm rot="10800000">
            <a:off x="5672919" y="3800232"/>
            <a:ext cx="423081" cy="3621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33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1E0327C-CDC1-F947-A4CB-041C4369B597}"/>
                  </a:ext>
                </a:extLst>
              </p:cNvPr>
              <p:cNvSpPr txBox="1"/>
              <p:nvPr/>
            </p:nvSpPr>
            <p:spPr>
              <a:xfrm>
                <a:off x="1175655" y="1258784"/>
                <a:ext cx="10545289" cy="461665"/>
              </a:xfrm>
              <a:prstGeom prst="rect">
                <a:avLst/>
              </a:prstGeom>
              <a:noFill/>
            </p:spPr>
            <p:txBody>
              <a:bodyPr wrap="square" rtlCol="0">
                <a:spAutoFit/>
              </a:bodyPr>
              <a:lstStyle/>
              <a:p>
                <a:r>
                  <a:rPr kumimoji="1" lang="en-US" altLang="ja-JP" sz="2400" dirty="0"/>
                  <a:t>Consider a function </a:t>
                </a:r>
                <a14:m>
                  <m:oMath xmlns:m="http://schemas.openxmlformats.org/officeDocument/2006/math">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r>
                      <a:rPr kumimoji="1" lang="en-US" altLang="ja-JP" sz="2400" b="0" i="1" smtClean="0">
                        <a:solidFill>
                          <a:srgbClr val="FF0000"/>
                        </a:solidFill>
                        <a:latin typeface="Cambria Math" panose="02040503050406030204" pitchFamily="18" charset="0"/>
                        <a:ea typeface="Cambria Math" panose="02040503050406030204" pitchFamily="18" charset="0"/>
                      </a:rPr>
                      <m:t>ℝ</m:t>
                    </m:r>
                  </m:oMath>
                </a14:m>
                <a:r>
                  <a:rPr kumimoji="1" lang="en-US" altLang="ja-JP" dirty="0">
                    <a:solidFill>
                      <a:srgbClr val="FF0000"/>
                    </a:solidFill>
                  </a:rPr>
                  <a:t> </a:t>
                </a:r>
                <a:r>
                  <a:rPr kumimoji="1" lang="en-US" altLang="ja-JP" dirty="0"/>
                  <a:t> </a:t>
                </a:r>
                <a:r>
                  <a:rPr kumimoji="1" lang="en-US" altLang="ja-JP" sz="2400" dirty="0"/>
                  <a:t>given as a black box.</a:t>
                </a:r>
                <a:endParaRPr kumimoji="1" lang="ja-JP" altLang="en-US"/>
              </a:p>
            </p:txBody>
          </p:sp>
        </mc:Choice>
        <mc:Fallback xmlns="">
          <p:sp>
            <p:nvSpPr>
              <p:cNvPr id="4" name="テキスト ボックス 3">
                <a:extLst>
                  <a:ext uri="{FF2B5EF4-FFF2-40B4-BE49-F238E27FC236}">
                    <a16:creationId xmlns:a16="http://schemas.microsoft.com/office/drawing/2014/main" id="{E1E0327C-CDC1-F947-A4CB-041C4369B597}"/>
                  </a:ext>
                </a:extLst>
              </p:cNvPr>
              <p:cNvSpPr txBox="1">
                <a:spLocks noRot="1" noChangeAspect="1" noMove="1" noResize="1" noEditPoints="1" noAdjustHandles="1" noChangeArrowheads="1" noChangeShapeType="1" noTextEdit="1"/>
              </p:cNvSpPr>
              <p:nvPr/>
            </p:nvSpPr>
            <p:spPr>
              <a:xfrm>
                <a:off x="1175655" y="1258784"/>
                <a:ext cx="10545289" cy="461665"/>
              </a:xfrm>
              <a:prstGeom prst="rect">
                <a:avLst/>
              </a:prstGeom>
              <a:blipFill>
                <a:blip r:embed="rId3"/>
                <a:stretch>
                  <a:fillRect l="-963" t="-8108" b="-297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DD8BD44A-5E83-B643-AC9E-D6CDA89285EB}"/>
                  </a:ext>
                </a:extLst>
              </p:cNvPr>
              <p:cNvSpPr txBox="1"/>
              <p:nvPr/>
            </p:nvSpPr>
            <p:spPr>
              <a:xfrm>
                <a:off x="1150837" y="5137552"/>
                <a:ext cx="10545289" cy="1555234"/>
              </a:xfrm>
              <a:prstGeom prst="rect">
                <a:avLst/>
              </a:prstGeom>
              <a:noFill/>
            </p:spPr>
            <p:txBody>
              <a:bodyPr wrap="square" rtlCol="0">
                <a:spAutoFit/>
              </a:bodyPr>
              <a:lstStyle/>
              <a:p>
                <a:pPr marL="342900" indent="-342900">
                  <a:buFont typeface="Wingdings" pitchFamily="2" charset="2"/>
                  <a:buChar char="ü"/>
                </a:pPr>
                <a:r>
                  <a:rPr kumimoji="1" lang="en-US" altLang="ja-JP" sz="2400" dirty="0"/>
                  <a:t>Classical : </a:t>
                </a:r>
                <a14:m>
                  <m:oMath xmlns:m="http://schemas.openxmlformats.org/officeDocument/2006/math">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oMath>
                </a14:m>
                <a:r>
                  <a:rPr kumimoji="1" lang="en-US" altLang="ja-JP" sz="2400" dirty="0"/>
                  <a:t> calls to the black box</a:t>
                </a:r>
              </a:p>
              <a:p>
                <a:pPr marL="342900" indent="-342900">
                  <a:buFont typeface="Wingdings" pitchFamily="2" charset="2"/>
                  <a:buChar char="ü"/>
                </a:pPr>
                <a:r>
                  <a:rPr kumimoji="1" lang="en-US" altLang="ja-JP" sz="2400" dirty="0">
                    <a:solidFill>
                      <a:srgbClr val="FF0000"/>
                    </a:solidFill>
                  </a:rPr>
                  <a:t>Quantum : </a:t>
                </a:r>
                <a14:m>
                  <m:oMath xmlns:m="http://schemas.openxmlformats.org/officeDocument/2006/math">
                    <m:r>
                      <a:rPr kumimoji="1" lang="en-US" altLang="ja-JP" sz="2400" i="1">
                        <a:solidFill>
                          <a:srgbClr val="FF0000"/>
                        </a:solidFill>
                        <a:latin typeface="Cambria Math" panose="02040503050406030204" pitchFamily="18" charset="0"/>
                      </a:rPr>
                      <m:t>𝑂</m:t>
                    </m:r>
                    <m:r>
                      <a:rPr kumimoji="1" lang="en-US" altLang="ja-JP" sz="2400" i="1">
                        <a:solidFill>
                          <a:srgbClr val="FF0000"/>
                        </a:solidFill>
                        <a:latin typeface="Cambria Math" panose="02040503050406030204" pitchFamily="18" charset="0"/>
                      </a:rPr>
                      <m:t>(</m:t>
                    </m:r>
                    <m:rad>
                      <m:radPr>
                        <m:degHide m:val="on"/>
                        <m:ctrlPr>
                          <a:rPr kumimoji="1" lang="en-US" altLang="ja-JP" sz="2400" b="0" i="1" smtClean="0">
                            <a:solidFill>
                              <a:srgbClr val="FF0000"/>
                            </a:solidFill>
                            <a:latin typeface="Cambria Math" panose="02040503050406030204" pitchFamily="18" charset="0"/>
                          </a:rPr>
                        </m:ctrlPr>
                      </m:radPr>
                      <m:deg/>
                      <m:e>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𝑋</m:t>
                        </m:r>
                        <m:r>
                          <a:rPr kumimoji="1" lang="en-US" altLang="ja-JP" sz="2400" b="0" i="1" smtClean="0">
                            <a:solidFill>
                              <a:srgbClr val="FF0000"/>
                            </a:solidFill>
                            <a:latin typeface="Cambria Math" panose="02040503050406030204" pitchFamily="18" charset="0"/>
                          </a:rPr>
                          <m:t>|</m:t>
                        </m:r>
                      </m:e>
                    </m:rad>
                    <m:r>
                      <a:rPr kumimoji="1" lang="en-US" altLang="ja-JP" sz="2400" i="1">
                        <a:solidFill>
                          <a:srgbClr val="FF0000"/>
                        </a:solidFill>
                        <a:latin typeface="Cambria Math" panose="02040503050406030204" pitchFamily="18" charset="0"/>
                      </a:rPr>
                      <m:t>)</m:t>
                    </m:r>
                  </m:oMath>
                </a14:m>
                <a:r>
                  <a:rPr kumimoji="1" lang="en-US" altLang="ja-JP" sz="2400" dirty="0">
                    <a:solidFill>
                      <a:srgbClr val="FF0000"/>
                    </a:solidFill>
                  </a:rPr>
                  <a:t> calls to the black box [</a:t>
                </a:r>
                <a:r>
                  <a:rPr kumimoji="1" lang="en-US" altLang="ja-JP" sz="2400" dirty="0" err="1">
                    <a:solidFill>
                      <a:srgbClr val="FF0000"/>
                    </a:solidFill>
                  </a:rPr>
                  <a:t>Durr</a:t>
                </a:r>
                <a:r>
                  <a:rPr kumimoji="1" lang="en-US" altLang="ja-JP" sz="2400" dirty="0">
                    <a:solidFill>
                      <a:srgbClr val="FF0000"/>
                    </a:solidFill>
                  </a:rPr>
                  <a:t> and Hoyer 96] (using Quantum Search)</a:t>
                </a:r>
                <a:endParaRPr kumimoji="1" lang="ja-JP" altLang="en-US">
                  <a:solidFill>
                    <a:srgbClr val="FF0000"/>
                  </a:solidFill>
                </a:endParaRPr>
              </a:p>
              <a:p>
                <a:endParaRPr kumimoji="1" lang="ja-JP" altLang="en-US"/>
              </a:p>
            </p:txBody>
          </p:sp>
        </mc:Choice>
        <mc:Fallback xmlns="">
          <p:sp>
            <p:nvSpPr>
              <p:cNvPr id="10" name="テキスト ボックス 9">
                <a:extLst>
                  <a:ext uri="{FF2B5EF4-FFF2-40B4-BE49-F238E27FC236}">
                    <a16:creationId xmlns:a16="http://schemas.microsoft.com/office/drawing/2014/main" id="{DD8BD44A-5E83-B643-AC9E-D6CDA89285EB}"/>
                  </a:ext>
                </a:extLst>
              </p:cNvPr>
              <p:cNvSpPr txBox="1">
                <a:spLocks noRot="1" noChangeAspect="1" noMove="1" noResize="1" noEditPoints="1" noAdjustHandles="1" noChangeArrowheads="1" noChangeShapeType="1" noTextEdit="1"/>
              </p:cNvSpPr>
              <p:nvPr/>
            </p:nvSpPr>
            <p:spPr>
              <a:xfrm>
                <a:off x="1150837" y="5137552"/>
                <a:ext cx="10545289" cy="1555234"/>
              </a:xfrm>
              <a:prstGeom prst="rect">
                <a:avLst/>
              </a:prstGeom>
              <a:blipFill>
                <a:blip r:embed="rId4"/>
                <a:stretch>
                  <a:fillRect l="-722" t="-3252" r="-60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FBD01C9-9ED2-AC47-A321-4058AD9C2FEA}"/>
                  </a:ext>
                </a:extLst>
              </p:cNvPr>
              <p:cNvSpPr txBox="1"/>
              <p:nvPr/>
            </p:nvSpPr>
            <p:spPr>
              <a:xfrm>
                <a:off x="1020210" y="4554926"/>
                <a:ext cx="6519554" cy="461665"/>
              </a:xfrm>
              <a:prstGeom prst="rect">
                <a:avLst/>
              </a:prstGeom>
              <a:noFill/>
            </p:spPr>
            <p:txBody>
              <a:bodyPr wrap="square" rtlCol="0">
                <a:spAutoFit/>
              </a:bodyPr>
              <a:lstStyle/>
              <a:p>
                <a:r>
                  <a:rPr kumimoji="1" lang="en-US" altLang="ja-JP" sz="2400" dirty="0"/>
                  <a:t>Find </a:t>
                </a:r>
                <a:r>
                  <a:rPr kumimoji="1" lang="en-US" altLang="ja-JP" sz="2400" u="sng" dirty="0">
                    <a:solidFill>
                      <a:srgbClr val="FF0000"/>
                    </a:solidFill>
                  </a:rPr>
                  <a:t>the minimum value </a:t>
                </a:r>
                <a14:m>
                  <m:oMath xmlns:m="http://schemas.openxmlformats.org/officeDocument/2006/math">
                    <m:sSub>
                      <m:sSubPr>
                        <m:ctrlPr>
                          <a:rPr kumimoji="1" lang="en-US" altLang="ja-JP" sz="2400" b="0" i="1" u="sng" smtClean="0">
                            <a:solidFill>
                              <a:srgbClr val="FF0000"/>
                            </a:solidFill>
                            <a:latin typeface="Cambria Math" panose="02040503050406030204" pitchFamily="18" charset="0"/>
                          </a:rPr>
                        </m:ctrlPr>
                      </m:sSubPr>
                      <m:e>
                        <m:r>
                          <m:rPr>
                            <m:sty m:val="p"/>
                          </m:rPr>
                          <a:rPr kumimoji="1" lang="en-US" altLang="ja-JP" sz="2400" b="0" i="1" u="sng" smtClean="0">
                            <a:solidFill>
                              <a:srgbClr val="FF0000"/>
                            </a:solidFill>
                            <a:latin typeface="Cambria Math" panose="02040503050406030204" pitchFamily="18" charset="0"/>
                          </a:rPr>
                          <m:t>min</m:t>
                        </m:r>
                      </m:e>
                      <m:sub>
                        <m:r>
                          <a:rPr kumimoji="1" lang="en-US" altLang="ja-JP" sz="2400" b="0" i="1" u="sng" smtClean="0">
                            <a:solidFill>
                              <a:srgbClr val="FF0000"/>
                            </a:solidFill>
                            <a:latin typeface="Cambria Math" panose="02040503050406030204" pitchFamily="18" charset="0"/>
                          </a:rPr>
                          <m:t>𝑥</m:t>
                        </m:r>
                        <m:r>
                          <a:rPr kumimoji="1" lang="en-US" altLang="ja-JP" sz="2400" b="0" i="1" u="sng" smtClean="0">
                            <a:solidFill>
                              <a:srgbClr val="FF0000"/>
                            </a:solidFill>
                            <a:latin typeface="Cambria Math" panose="02040503050406030204" pitchFamily="18" charset="0"/>
                          </a:rPr>
                          <m:t>∈</m:t>
                        </m:r>
                        <m:r>
                          <a:rPr kumimoji="1" lang="en-US" altLang="ja-JP" sz="2400" b="0" i="1" u="sng" smtClean="0">
                            <a:solidFill>
                              <a:srgbClr val="FF0000"/>
                            </a:solidFill>
                            <a:latin typeface="Cambria Math" panose="02040503050406030204" pitchFamily="18" charset="0"/>
                          </a:rPr>
                          <m:t>𝑋</m:t>
                        </m:r>
                      </m:sub>
                    </m:sSub>
                    <m:r>
                      <a:rPr kumimoji="1" lang="en-US" altLang="ja-JP" sz="2400" b="0" i="1" u="sng" smtClean="0">
                        <a:solidFill>
                          <a:srgbClr val="FF0000"/>
                        </a:solidFill>
                        <a:latin typeface="Cambria Math" panose="02040503050406030204" pitchFamily="18" charset="0"/>
                      </a:rPr>
                      <m:t>𝑓</m:t>
                    </m:r>
                    <m:d>
                      <m:dPr>
                        <m:ctrlPr>
                          <a:rPr kumimoji="1" lang="en-US" altLang="ja-JP" sz="2400" b="0" i="1" u="sng" smtClean="0">
                            <a:solidFill>
                              <a:srgbClr val="FF0000"/>
                            </a:solidFill>
                            <a:latin typeface="Cambria Math" panose="02040503050406030204" pitchFamily="18" charset="0"/>
                          </a:rPr>
                        </m:ctrlPr>
                      </m:dPr>
                      <m:e>
                        <m:r>
                          <a:rPr kumimoji="1" lang="en-US" altLang="ja-JP" sz="2400" b="0" i="1" u="sng" smtClean="0">
                            <a:solidFill>
                              <a:srgbClr val="FF0000"/>
                            </a:solidFill>
                            <a:latin typeface="Cambria Math" panose="02040503050406030204" pitchFamily="18" charset="0"/>
                          </a:rPr>
                          <m:t>𝑥</m:t>
                        </m:r>
                      </m:e>
                    </m:d>
                  </m:oMath>
                </a14:m>
                <a:endParaRPr kumimoji="1" lang="ja-JP" altLang="en-US" sz="2400" u="sng"/>
              </a:p>
            </p:txBody>
          </p:sp>
        </mc:Choice>
        <mc:Fallback xmlns="">
          <p:sp>
            <p:nvSpPr>
              <p:cNvPr id="11" name="テキスト ボックス 10">
                <a:extLst>
                  <a:ext uri="{FF2B5EF4-FFF2-40B4-BE49-F238E27FC236}">
                    <a16:creationId xmlns:a16="http://schemas.microsoft.com/office/drawing/2014/main" id="{0FBD01C9-9ED2-AC47-A321-4058AD9C2FEA}"/>
                  </a:ext>
                </a:extLst>
              </p:cNvPr>
              <p:cNvSpPr txBox="1">
                <a:spLocks noRot="1" noChangeAspect="1" noMove="1" noResize="1" noEditPoints="1" noAdjustHandles="1" noChangeArrowheads="1" noChangeShapeType="1" noTextEdit="1"/>
              </p:cNvSpPr>
              <p:nvPr/>
            </p:nvSpPr>
            <p:spPr>
              <a:xfrm>
                <a:off x="1020210" y="4554926"/>
                <a:ext cx="6519554" cy="461665"/>
              </a:xfrm>
              <a:prstGeom prst="rect">
                <a:avLst/>
              </a:prstGeom>
              <a:blipFill>
                <a:blip r:embed="rId5"/>
                <a:stretch>
                  <a:fillRect l="-1359" t="-10811" b="-29730"/>
                </a:stretch>
              </a:blipFill>
            </p:spPr>
            <p:txBody>
              <a:bodyPr/>
              <a:lstStyle/>
              <a:p>
                <a:r>
                  <a:rPr lang="ja-JP" altLang="en-US">
                    <a:noFill/>
                  </a:rPr>
                  <a:t> </a:t>
                </a:r>
              </a:p>
            </p:txBody>
          </p:sp>
        </mc:Fallback>
      </mc:AlternateContent>
      <p:sp>
        <p:nvSpPr>
          <p:cNvPr id="12" name="正方形/長方形 11">
            <a:extLst>
              <a:ext uri="{FF2B5EF4-FFF2-40B4-BE49-F238E27FC236}">
                <a16:creationId xmlns:a16="http://schemas.microsoft.com/office/drawing/2014/main" id="{EDDB8BFD-EC3D-184F-A7E3-30AF69C0EA33}"/>
              </a:ext>
            </a:extLst>
          </p:cNvPr>
          <p:cNvSpPr/>
          <p:nvPr/>
        </p:nvSpPr>
        <p:spPr>
          <a:xfrm>
            <a:off x="4393867" y="2041819"/>
            <a:ext cx="1947554" cy="7243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Black box</a:t>
            </a:r>
            <a:endParaRPr kumimoji="1" lang="ja-JP" altLang="en-US" sz="2400"/>
          </a:p>
        </p:txBody>
      </p:sp>
      <p:sp>
        <p:nvSpPr>
          <p:cNvPr id="13" name="右矢印 12">
            <a:extLst>
              <a:ext uri="{FF2B5EF4-FFF2-40B4-BE49-F238E27FC236}">
                <a16:creationId xmlns:a16="http://schemas.microsoft.com/office/drawing/2014/main" id="{31A0BC44-0865-544D-BA24-BE8DC25AAAD2}"/>
              </a:ext>
            </a:extLst>
          </p:cNvPr>
          <p:cNvSpPr/>
          <p:nvPr/>
        </p:nvSpPr>
        <p:spPr>
          <a:xfrm>
            <a:off x="6341421" y="2270418"/>
            <a:ext cx="570016" cy="26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a:extLst>
              <a:ext uri="{FF2B5EF4-FFF2-40B4-BE49-F238E27FC236}">
                <a16:creationId xmlns:a16="http://schemas.microsoft.com/office/drawing/2014/main" id="{82D6D8DC-F9A8-C14B-BE7B-B860AD9EE70D}"/>
              </a:ext>
            </a:extLst>
          </p:cNvPr>
          <p:cNvSpPr/>
          <p:nvPr/>
        </p:nvSpPr>
        <p:spPr>
          <a:xfrm>
            <a:off x="3823851" y="2270418"/>
            <a:ext cx="570016" cy="26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034D4AE0-859A-3046-A8AE-AF1A50385042}"/>
                  </a:ext>
                </a:extLst>
              </p:cNvPr>
              <p:cNvSpPr/>
              <p:nvPr/>
            </p:nvSpPr>
            <p:spPr>
              <a:xfrm>
                <a:off x="2747831" y="2173181"/>
                <a:ext cx="10120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𝑋</m:t>
                      </m:r>
                    </m:oMath>
                  </m:oMathPara>
                </a14:m>
                <a:endParaRPr lang="ja-JP" altLang="en-US" sz="2400"/>
              </a:p>
            </p:txBody>
          </p:sp>
        </mc:Choice>
        <mc:Fallback xmlns="">
          <p:sp>
            <p:nvSpPr>
              <p:cNvPr id="15" name="正方形/長方形 14">
                <a:extLst>
                  <a:ext uri="{FF2B5EF4-FFF2-40B4-BE49-F238E27FC236}">
                    <a16:creationId xmlns:a16="http://schemas.microsoft.com/office/drawing/2014/main" id="{034D4AE0-859A-3046-A8AE-AF1A50385042}"/>
                  </a:ext>
                </a:extLst>
              </p:cNvPr>
              <p:cNvSpPr>
                <a:spLocks noRot="1" noChangeAspect="1" noMove="1" noResize="1" noEditPoints="1" noAdjustHandles="1" noChangeArrowheads="1" noChangeShapeType="1" noTextEdit="1"/>
              </p:cNvSpPr>
              <p:nvPr/>
            </p:nvSpPr>
            <p:spPr>
              <a:xfrm>
                <a:off x="2747831" y="2173181"/>
                <a:ext cx="1012008" cy="46166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BC1AB6F0-6522-0E46-98C8-74AEF1B82B07}"/>
                  </a:ext>
                </a:extLst>
              </p:cNvPr>
              <p:cNvSpPr/>
              <p:nvPr/>
            </p:nvSpPr>
            <p:spPr>
              <a:xfrm>
                <a:off x="6911437" y="2173182"/>
                <a:ext cx="8778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en-US" altLang="ja-JP" sz="2400" i="1">
                          <a:latin typeface="Cambria Math" panose="02040503050406030204" pitchFamily="18" charset="0"/>
                        </a:rPr>
                        <m:t>𝑥</m:t>
                      </m:r>
                      <m:r>
                        <a:rPr kumimoji="1" lang="en-US" altLang="ja-JP" sz="2400" b="0" i="1" smtClean="0">
                          <a:latin typeface="Cambria Math" panose="02040503050406030204" pitchFamily="18" charset="0"/>
                        </a:rPr>
                        <m:t>)</m:t>
                      </m:r>
                    </m:oMath>
                  </m:oMathPara>
                </a14:m>
                <a:endParaRPr lang="ja-JP" altLang="en-US" sz="2400"/>
              </a:p>
            </p:txBody>
          </p:sp>
        </mc:Choice>
        <mc:Fallback xmlns="">
          <p:sp>
            <p:nvSpPr>
              <p:cNvPr id="16" name="正方形/長方形 15">
                <a:extLst>
                  <a:ext uri="{FF2B5EF4-FFF2-40B4-BE49-F238E27FC236}">
                    <a16:creationId xmlns:a16="http://schemas.microsoft.com/office/drawing/2014/main" id="{BC1AB6F0-6522-0E46-98C8-74AEF1B82B07}"/>
                  </a:ext>
                </a:extLst>
              </p:cNvPr>
              <p:cNvSpPr>
                <a:spLocks noRot="1" noChangeAspect="1" noMove="1" noResize="1" noEditPoints="1" noAdjustHandles="1" noChangeArrowheads="1" noChangeShapeType="1" noTextEdit="1"/>
              </p:cNvSpPr>
              <p:nvPr/>
            </p:nvSpPr>
            <p:spPr>
              <a:xfrm>
                <a:off x="6911437" y="2173182"/>
                <a:ext cx="877869" cy="461665"/>
              </a:xfrm>
              <a:prstGeom prst="rect">
                <a:avLst/>
              </a:prstGeom>
              <a:blipFill>
                <a:blip r:embed="rId7"/>
                <a:stretch>
                  <a:fillRect b="-18919"/>
                </a:stretch>
              </a:blipFill>
            </p:spPr>
            <p:txBody>
              <a:bodyPr/>
              <a:lstStyle/>
              <a:p>
                <a:r>
                  <a:rPr lang="ja-JP" altLang="en-US">
                    <a:noFill/>
                  </a:rPr>
                  <a:t> </a:t>
                </a:r>
              </a:p>
            </p:txBody>
          </p:sp>
        </mc:Fallback>
      </mc:AlternateContent>
      <p:sp>
        <p:nvSpPr>
          <p:cNvPr id="17" name="テキスト ボックス 16">
            <a:extLst>
              <a:ext uri="{FF2B5EF4-FFF2-40B4-BE49-F238E27FC236}">
                <a16:creationId xmlns:a16="http://schemas.microsoft.com/office/drawing/2014/main" id="{4088F5E3-C40A-2E44-8C77-44A13A2FB3EE}"/>
              </a:ext>
            </a:extLst>
          </p:cNvPr>
          <p:cNvSpPr txBox="1"/>
          <p:nvPr/>
        </p:nvSpPr>
        <p:spPr>
          <a:xfrm>
            <a:off x="633021" y="552272"/>
            <a:ext cx="8241423" cy="523220"/>
          </a:xfrm>
          <a:prstGeom prst="rect">
            <a:avLst/>
          </a:prstGeom>
          <a:noFill/>
        </p:spPr>
        <p:txBody>
          <a:bodyPr wrap="none" rtlCol="0">
            <a:spAutoFit/>
          </a:bodyPr>
          <a:lstStyle/>
          <a:p>
            <a:r>
              <a:rPr kumimoji="1" lang="en-US" altLang="ja-JP" sz="2800" b="1" dirty="0"/>
              <a:t>Quantum Search for finding the minimum value</a:t>
            </a:r>
            <a:endParaRPr kumimoji="1" lang="ja-JP" altLang="en-US" sz="2800" b="1"/>
          </a:p>
        </p:txBody>
      </p:sp>
      <mc:AlternateContent xmlns:mc="http://schemas.openxmlformats.org/markup-compatibility/2006" xmlns:a14="http://schemas.microsoft.com/office/drawing/2010/main">
        <mc:Choice Requires="a14">
          <p:graphicFrame>
            <p:nvGraphicFramePr>
              <p:cNvPr id="18" name="表 17">
                <a:extLst>
                  <a:ext uri="{FF2B5EF4-FFF2-40B4-BE49-F238E27FC236}">
                    <a16:creationId xmlns:a16="http://schemas.microsoft.com/office/drawing/2014/main" id="{3B8E7223-801D-CE43-89CE-7B1A02543053}"/>
                  </a:ext>
                </a:extLst>
              </p:cNvPr>
              <p:cNvGraphicFramePr>
                <a:graphicFrameLocks noGrp="1"/>
              </p:cNvGraphicFramePr>
              <p:nvPr>
                <p:extLst>
                  <p:ext uri="{D42A27DB-BD31-4B8C-83A1-F6EECF244321}">
                    <p14:modId xmlns:p14="http://schemas.microsoft.com/office/powerpoint/2010/main" val="253203356"/>
                  </p:ext>
                </p:extLst>
              </p:nvPr>
            </p:nvGraphicFramePr>
            <p:xfrm>
              <a:off x="1907586" y="3148731"/>
              <a:ext cx="6966858" cy="761238"/>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32711260"/>
                        </a:ext>
                      </a:extLst>
                    </a:gridCol>
                    <a:gridCol w="1161143">
                      <a:extLst>
                        <a:ext uri="{9D8B030D-6E8A-4147-A177-3AD203B41FA5}">
                          <a16:colId xmlns:a16="http://schemas.microsoft.com/office/drawing/2014/main" val="4146220502"/>
                        </a:ext>
                      </a:extLst>
                    </a:gridCol>
                    <a:gridCol w="1161143">
                      <a:extLst>
                        <a:ext uri="{9D8B030D-6E8A-4147-A177-3AD203B41FA5}">
                          <a16:colId xmlns:a16="http://schemas.microsoft.com/office/drawing/2014/main" val="303376449"/>
                        </a:ext>
                      </a:extLst>
                    </a:gridCol>
                    <a:gridCol w="1161143">
                      <a:extLst>
                        <a:ext uri="{9D8B030D-6E8A-4147-A177-3AD203B41FA5}">
                          <a16:colId xmlns:a16="http://schemas.microsoft.com/office/drawing/2014/main" val="388154089"/>
                        </a:ext>
                      </a:extLst>
                    </a:gridCol>
                    <a:gridCol w="1161143">
                      <a:extLst>
                        <a:ext uri="{9D8B030D-6E8A-4147-A177-3AD203B41FA5}">
                          <a16:colId xmlns:a16="http://schemas.microsoft.com/office/drawing/2014/main" val="590676870"/>
                        </a:ext>
                      </a:extLst>
                    </a:gridCol>
                    <a:gridCol w="1161143">
                      <a:extLst>
                        <a:ext uri="{9D8B030D-6E8A-4147-A177-3AD203B41FA5}">
                          <a16:colId xmlns:a16="http://schemas.microsoft.com/office/drawing/2014/main" val="931314718"/>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𝟏</m:t>
                                    </m:r>
                                  </m:sub>
                                </m:sSub>
                              </m:oMath>
                            </m:oMathPara>
                          </a14:m>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𝟐</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𝒊</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solidFill>
                                          <a:schemeClr val="tx1"/>
                                        </a:solidFill>
                                        <a:latin typeface="Cambria Math" panose="02040503050406030204" pitchFamily="18" charset="0"/>
                                      </a:rPr>
                                    </m:ctrlPr>
                                  </m:sSubPr>
                                  <m:e>
                                    <m:r>
                                      <a:rPr kumimoji="1" lang="en-US" altLang="ja-JP" b="1" i="1" smtClean="0">
                                        <a:solidFill>
                                          <a:schemeClr val="tx1"/>
                                        </a:solidFill>
                                        <a:latin typeface="Cambria Math" panose="02040503050406030204" pitchFamily="18" charset="0"/>
                                      </a:rPr>
                                      <m:t>𝒙</m:t>
                                    </m:r>
                                  </m:e>
                                  <m:sub>
                                    <m:r>
                                      <a:rPr kumimoji="1" lang="en-US" altLang="ja-JP" b="1" i="1" smtClean="0">
                                        <a:solidFill>
                                          <a:schemeClr val="tx1"/>
                                        </a:solidFill>
                                        <a:latin typeface="Cambria Math" panose="02040503050406030204" pitchFamily="18" charset="0"/>
                                      </a:rPr>
                                      <m:t>|</m:t>
                                    </m:r>
                                    <m:r>
                                      <a:rPr kumimoji="1" lang="en-US" altLang="ja-JP" b="1" i="1" smtClean="0">
                                        <a:solidFill>
                                          <a:schemeClr val="tx1"/>
                                        </a:solidFill>
                                        <a:latin typeface="Cambria Math" panose="02040503050406030204" pitchFamily="18" charset="0"/>
                                      </a:rPr>
                                      <m:t>𝑿</m:t>
                                    </m:r>
                                    <m:r>
                                      <a:rPr kumimoji="1" lang="en-US" altLang="ja-JP" b="1" i="1" smtClean="0">
                                        <a:solidFill>
                                          <a:schemeClr val="tx1"/>
                                        </a:solidFill>
                                        <a:latin typeface="Cambria Math" panose="02040503050406030204" pitchFamily="18" charset="0"/>
                                      </a:rPr>
                                      <m:t>|</m:t>
                                    </m:r>
                                  </m:sub>
                                </m:sSub>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423660"/>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𝟏𝟐𝟎</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𝟐𝟎</m:t>
                                </m:r>
                                <m:r>
                                  <a:rPr kumimoji="1" lang="en-US" altLang="ja-JP" b="1" i="1" smtClean="0">
                                    <a:solidFill>
                                      <a:schemeClr val="tx1"/>
                                    </a:solidFill>
                                    <a:latin typeface="Cambria Math" panose="02040503050406030204" pitchFamily="18" charset="0"/>
                                  </a:rPr>
                                  <m:t>.</m:t>
                                </m:r>
                                <m:r>
                                  <a:rPr kumimoji="1" lang="en-US" altLang="ja-JP" b="1" i="1" smtClean="0">
                                    <a:solidFill>
                                      <a:schemeClr val="tx1"/>
                                    </a:solidFill>
                                    <a:latin typeface="Cambria Math" panose="02040503050406030204" pitchFamily="18" charset="0"/>
                                  </a:rPr>
                                  <m:t>𝟏</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𝟏</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ja-JP" b="1" i="1" smtClean="0">
                                    <a:solidFill>
                                      <a:schemeClr val="tx1"/>
                                    </a:solidFill>
                                    <a:latin typeface="Cambria Math" panose="02040503050406030204" pitchFamily="18" charset="0"/>
                                  </a:rPr>
                                  <m:t>𝟐</m:t>
                                </m:r>
                                <m:r>
                                  <a:rPr kumimoji="1" lang="en-US" altLang="ja-JP" b="1" i="1" smtClean="0">
                                    <a:solidFill>
                                      <a:schemeClr val="tx1"/>
                                    </a:solidFill>
                                    <a:latin typeface="Cambria Math" panose="02040503050406030204" pitchFamily="18" charset="0"/>
                                  </a:rPr>
                                  <m:t>.</m:t>
                                </m:r>
                                <m:r>
                                  <a:rPr kumimoji="1" lang="en-US" altLang="ja-JP" b="1" i="1" smtClean="0">
                                    <a:solidFill>
                                      <a:schemeClr val="tx1"/>
                                    </a:solidFill>
                                    <a:latin typeface="Cambria Math" panose="02040503050406030204" pitchFamily="18" charset="0"/>
                                  </a:rPr>
                                  <m:t>𝟎𝟏</m:t>
                                </m:r>
                              </m:oMath>
                            </m:oMathPara>
                          </a14:m>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792058"/>
                      </a:ext>
                    </a:extLst>
                  </a:tr>
                </a:tbl>
              </a:graphicData>
            </a:graphic>
          </p:graphicFrame>
        </mc:Choice>
        <mc:Fallback xmlns="">
          <p:graphicFrame>
            <p:nvGraphicFramePr>
              <p:cNvPr id="18" name="表 17">
                <a:extLst>
                  <a:ext uri="{FF2B5EF4-FFF2-40B4-BE49-F238E27FC236}">
                    <a16:creationId xmlns:a16="http://schemas.microsoft.com/office/drawing/2014/main" id="{3B8E7223-801D-CE43-89CE-7B1A02543053}"/>
                  </a:ext>
                </a:extLst>
              </p:cNvPr>
              <p:cNvGraphicFramePr>
                <a:graphicFrameLocks noGrp="1"/>
              </p:cNvGraphicFramePr>
              <p:nvPr>
                <p:extLst>
                  <p:ext uri="{D42A27DB-BD31-4B8C-83A1-F6EECF244321}">
                    <p14:modId xmlns:p14="http://schemas.microsoft.com/office/powerpoint/2010/main" val="253203356"/>
                  </p:ext>
                </p:extLst>
              </p:nvPr>
            </p:nvGraphicFramePr>
            <p:xfrm>
              <a:off x="1907586" y="3148731"/>
              <a:ext cx="6966858" cy="761238"/>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32711260"/>
                        </a:ext>
                      </a:extLst>
                    </a:gridCol>
                    <a:gridCol w="1161143">
                      <a:extLst>
                        <a:ext uri="{9D8B030D-6E8A-4147-A177-3AD203B41FA5}">
                          <a16:colId xmlns:a16="http://schemas.microsoft.com/office/drawing/2014/main" val="4146220502"/>
                        </a:ext>
                      </a:extLst>
                    </a:gridCol>
                    <a:gridCol w="1161143">
                      <a:extLst>
                        <a:ext uri="{9D8B030D-6E8A-4147-A177-3AD203B41FA5}">
                          <a16:colId xmlns:a16="http://schemas.microsoft.com/office/drawing/2014/main" val="303376449"/>
                        </a:ext>
                      </a:extLst>
                    </a:gridCol>
                    <a:gridCol w="1161143">
                      <a:extLst>
                        <a:ext uri="{9D8B030D-6E8A-4147-A177-3AD203B41FA5}">
                          <a16:colId xmlns:a16="http://schemas.microsoft.com/office/drawing/2014/main" val="388154089"/>
                        </a:ext>
                      </a:extLst>
                    </a:gridCol>
                    <a:gridCol w="1161143">
                      <a:extLst>
                        <a:ext uri="{9D8B030D-6E8A-4147-A177-3AD203B41FA5}">
                          <a16:colId xmlns:a16="http://schemas.microsoft.com/office/drawing/2014/main" val="590676870"/>
                        </a:ext>
                      </a:extLst>
                    </a:gridCol>
                    <a:gridCol w="1161143">
                      <a:extLst>
                        <a:ext uri="{9D8B030D-6E8A-4147-A177-3AD203B41FA5}">
                          <a16:colId xmlns:a16="http://schemas.microsoft.com/office/drawing/2014/main" val="931314718"/>
                        </a:ext>
                      </a:extLst>
                    </a:gridCol>
                  </a:tblGrid>
                  <a:tr h="390398">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87" r="-496739" b="-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2198" r="-402198" b="-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00000" r="-297826" b="-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03297" r="-201099" b="-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98913" r="-98913" b="-10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504396" b="-100000"/>
                          </a:stretch>
                        </a:blipFill>
                      </a:tcPr>
                    </a:tc>
                    <a:extLst>
                      <a:ext uri="{0D108BD9-81ED-4DB2-BD59-A6C34878D82A}">
                        <a16:rowId xmlns:a16="http://schemas.microsoft.com/office/drawing/2014/main" val="3353423660"/>
                      </a:ext>
                    </a:extLst>
                  </a:tr>
                  <a:tr h="37084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87" t="-103333" r="-496739"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102198" t="-103333" r="-402198"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200000" t="-103333" r="-297826"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03297" t="-103333" r="-201099"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98913" t="-103333" r="-98913" b="-3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504396" t="-103333" b="-3333"/>
                          </a:stretch>
                        </a:blipFill>
                      </a:tcPr>
                    </a:tc>
                    <a:extLst>
                      <a:ext uri="{0D108BD9-81ED-4DB2-BD59-A6C34878D82A}">
                        <a16:rowId xmlns:a16="http://schemas.microsoft.com/office/drawing/2014/main" val="1900792058"/>
                      </a:ext>
                    </a:extLst>
                  </a:tr>
                </a:tbl>
              </a:graphicData>
            </a:graphic>
          </p:graphicFrame>
        </mc:Fallback>
      </mc:AlternateContent>
      <p:sp>
        <p:nvSpPr>
          <p:cNvPr id="2" name="下矢印 1">
            <a:extLst>
              <a:ext uri="{FF2B5EF4-FFF2-40B4-BE49-F238E27FC236}">
                <a16:creationId xmlns:a16="http://schemas.microsoft.com/office/drawing/2014/main" id="{231ADA53-FDC8-3F41-A71F-4A32AB4C85CB}"/>
              </a:ext>
            </a:extLst>
          </p:cNvPr>
          <p:cNvSpPr/>
          <p:nvPr/>
        </p:nvSpPr>
        <p:spPr>
          <a:xfrm rot="10800000">
            <a:off x="5773003" y="3993797"/>
            <a:ext cx="423081" cy="3621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3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E0327C-CDC1-F947-A4CB-041C4369B597}"/>
              </a:ext>
            </a:extLst>
          </p:cNvPr>
          <p:cNvSpPr txBox="1"/>
          <p:nvPr/>
        </p:nvSpPr>
        <p:spPr>
          <a:xfrm>
            <a:off x="1080659" y="948022"/>
            <a:ext cx="10545289" cy="830997"/>
          </a:xfrm>
          <a:prstGeom prst="rect">
            <a:avLst/>
          </a:prstGeom>
          <a:noFill/>
        </p:spPr>
        <p:txBody>
          <a:bodyPr wrap="square" rtlCol="0">
            <a:spAutoFit/>
          </a:bodyPr>
          <a:lstStyle/>
          <a:p>
            <a:r>
              <a:rPr kumimoji="1" lang="en-US" altLang="ja-JP" sz="2400" dirty="0"/>
              <a:t>[</a:t>
            </a:r>
            <a:r>
              <a:rPr kumimoji="1" lang="en-US" altLang="ja-JP" sz="2400" dirty="0" err="1"/>
              <a:t>Ambainis</a:t>
            </a:r>
            <a:r>
              <a:rPr kumimoji="1" lang="en-US" altLang="ja-JP" sz="2400" dirty="0"/>
              <a:t>+ 2018]: Combine classical dynamic programming alg. with quantum search. </a:t>
            </a:r>
            <a:endParaRPr kumimoji="1" lang="ja-JP" altLang="en-US"/>
          </a:p>
        </p:txBody>
      </p:sp>
      <p:sp>
        <p:nvSpPr>
          <p:cNvPr id="10" name="テキスト ボックス 9">
            <a:extLst>
              <a:ext uri="{FF2B5EF4-FFF2-40B4-BE49-F238E27FC236}">
                <a16:creationId xmlns:a16="http://schemas.microsoft.com/office/drawing/2014/main" id="{DD8BD44A-5E83-B643-AC9E-D6CDA89285EB}"/>
              </a:ext>
            </a:extLst>
          </p:cNvPr>
          <p:cNvSpPr txBox="1"/>
          <p:nvPr/>
        </p:nvSpPr>
        <p:spPr>
          <a:xfrm>
            <a:off x="1456706" y="1779019"/>
            <a:ext cx="10056359" cy="738664"/>
          </a:xfrm>
          <a:prstGeom prst="rect">
            <a:avLst/>
          </a:prstGeom>
          <a:noFill/>
        </p:spPr>
        <p:txBody>
          <a:bodyPr wrap="square" rtlCol="0">
            <a:spAutoFit/>
          </a:bodyPr>
          <a:lstStyle/>
          <a:p>
            <a:r>
              <a:rPr kumimoji="1" lang="en-US" altLang="ja-JP" sz="2400" dirty="0">
                <a:solidFill>
                  <a:srgbClr val="FF0000"/>
                </a:solidFill>
              </a:rPr>
              <a:t>Quantum search using the information by classical dynamic programming</a:t>
            </a:r>
            <a:endParaRPr kumimoji="1" lang="ja-JP" altLang="en-US">
              <a:solidFill>
                <a:srgbClr val="FF0000"/>
              </a:solidFill>
            </a:endParaRPr>
          </a:p>
          <a:p>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36B806C-98F1-EF41-9023-D1D7AFC387B6}"/>
                  </a:ext>
                </a:extLst>
              </p:cNvPr>
              <p:cNvSpPr txBox="1"/>
              <p:nvPr/>
            </p:nvSpPr>
            <p:spPr>
              <a:xfrm>
                <a:off x="1080659" y="2411991"/>
                <a:ext cx="9879785" cy="1710468"/>
              </a:xfrm>
              <a:prstGeom prst="rect">
                <a:avLst/>
              </a:prstGeom>
              <a:noFill/>
            </p:spPr>
            <p:txBody>
              <a:bodyPr wrap="square" rtlCol="0">
                <a:spAutoFit/>
              </a:bodyPr>
              <a:lstStyle/>
              <a:p>
                <a:pPr marL="342900" indent="-342900">
                  <a:buFont typeface="Wingdings" pitchFamily="2" charset="2"/>
                  <a:buChar char="ü"/>
                </a:pPr>
                <a:r>
                  <a:rPr kumimoji="1" lang="en-US" altLang="ja-JP" sz="2000" dirty="0"/>
                  <a:t>TSP,  Set Cover</a:t>
                </a:r>
              </a:p>
              <a:p>
                <a:r>
                  <a:rPr kumimoji="1" lang="en-US" altLang="ja-JP" sz="2000" dirty="0"/>
                  <a:t>classical (best known): </a:t>
                </a:r>
                <a14:m>
                  <m:oMath xmlns:m="http://schemas.openxmlformats.org/officeDocument/2006/math">
                    <m:r>
                      <a:rPr kumimoji="1" lang="en-US" altLang="ja-JP" sz="2000" b="0" i="1" smtClean="0">
                        <a:latin typeface="Cambria Math" panose="02040503050406030204" pitchFamily="18" charset="0"/>
                      </a:rPr>
                      <m:t>𝑂</m:t>
                    </m:r>
                    <m:d>
                      <m:dPr>
                        <m:ctrlPr>
                          <a:rPr kumimoji="1" lang="en-US" altLang="ja-JP" sz="2000" b="0" i="1" smtClean="0">
                            <a:latin typeface="Cambria Math" panose="02040503050406030204" pitchFamily="18" charset="0"/>
                          </a:rPr>
                        </m:ctrlPr>
                      </m:dPr>
                      <m:e>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2</m:t>
                            </m:r>
                          </m:e>
                          <m:sup>
                            <m:r>
                              <a:rPr kumimoji="1" lang="en-US" altLang="ja-JP" sz="2000" b="0" i="1" smtClean="0">
                                <a:latin typeface="Cambria Math" panose="02040503050406030204" pitchFamily="18" charset="0"/>
                              </a:rPr>
                              <m:t>𝑛</m:t>
                            </m:r>
                          </m:sup>
                        </m:sSup>
                        <m:r>
                          <m:rPr>
                            <m:sty m:val="p"/>
                          </m:rPr>
                          <a:rPr kumimoji="1" lang="en-US" altLang="ja-JP" sz="2000" b="0" i="1" smtClean="0">
                            <a:latin typeface="Cambria Math" panose="02040503050406030204" pitchFamily="18" charset="0"/>
                          </a:rPr>
                          <m:t>poly</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e>
                        </m:d>
                      </m:e>
                    </m:d>
                    <m:r>
                      <a:rPr kumimoji="1" lang="en-US" altLang="ja-JP" sz="2000" b="0" i="1" smtClean="0">
                        <a:latin typeface="Cambria Math" panose="02040503050406030204" pitchFamily="18" charset="0"/>
                      </a:rPr>
                      <m:t>→</m:t>
                    </m:r>
                  </m:oMath>
                </a14:m>
                <a:r>
                  <a:rPr kumimoji="1" lang="en-US" altLang="ja-JP" sz="2000" dirty="0"/>
                  <a:t> quantum: </a:t>
                </a:r>
                <a14:m>
                  <m:oMath xmlns:m="http://schemas.openxmlformats.org/officeDocument/2006/math">
                    <m:r>
                      <a:rPr kumimoji="1" lang="en-US" altLang="ja-JP" sz="2000" b="0" i="1" smtClean="0">
                        <a:latin typeface="Cambria Math" panose="02040503050406030204" pitchFamily="18" charset="0"/>
                      </a:rPr>
                      <m:t>𝑂</m:t>
                    </m:r>
                    <m:r>
                      <a:rPr kumimoji="1" lang="en-US" altLang="ja-JP" sz="2000" b="0" i="1"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1.728</m:t>
                        </m:r>
                      </m:e>
                      <m:sup>
                        <m:r>
                          <a:rPr kumimoji="1" lang="en-US" altLang="ja-JP" sz="2000" b="0" i="1" smtClean="0">
                            <a:latin typeface="Cambria Math" panose="02040503050406030204" pitchFamily="18" charset="0"/>
                          </a:rPr>
                          <m:t>𝑛</m:t>
                        </m:r>
                      </m:sup>
                    </m:sSup>
                    <m:r>
                      <m:rPr>
                        <m:sty m:val="p"/>
                      </m:rPr>
                      <a:rPr kumimoji="1" lang="en-US" altLang="ja-JP" sz="2000" b="0" i="1" smtClean="0">
                        <a:latin typeface="Cambria Math" panose="02040503050406030204" pitchFamily="18" charset="0"/>
                      </a:rPr>
                      <m:t>poly</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oMath>
                </a14:m>
                <a:r>
                  <a:rPr kumimoji="1" lang="en-US" altLang="ja-JP" sz="2000" dirty="0"/>
                  <a:t> [Ambainis+ 2018]</a:t>
                </a:r>
              </a:p>
              <a:p>
                <a:endParaRPr kumimoji="1" lang="en-US" altLang="ja-JP" sz="2000" dirty="0"/>
              </a:p>
              <a:p>
                <a:pPr marL="342900" indent="-342900">
                  <a:buFont typeface="Wingdings" pitchFamily="2" charset="2"/>
                  <a:buChar char="ü"/>
                </a:pPr>
                <a:r>
                  <a:rPr kumimoji="1" lang="en-US" altLang="ja-JP" sz="2000" dirty="0"/>
                  <a:t>Graph Bandwidth</a:t>
                </a:r>
              </a:p>
              <a:p>
                <a:r>
                  <a:rPr kumimoji="1" lang="en-US" altLang="ja-JP" sz="2000" dirty="0"/>
                  <a:t>classical (best known): </a:t>
                </a:r>
                <a14:m>
                  <m:oMath xmlns:m="http://schemas.openxmlformats.org/officeDocument/2006/math">
                    <m:r>
                      <a:rPr kumimoji="1" lang="en-US" altLang="ja-JP" sz="2000" i="1">
                        <a:latin typeface="Cambria Math" panose="02040503050406030204" pitchFamily="18" charset="0"/>
                      </a:rPr>
                      <m:t>𝑂</m:t>
                    </m:r>
                    <m:d>
                      <m:dPr>
                        <m:ctrlPr>
                          <a:rPr kumimoji="1" lang="en-US" altLang="ja-JP" sz="2000" i="1">
                            <a:latin typeface="Cambria Math" panose="02040503050406030204" pitchFamily="18" charset="0"/>
                          </a:rPr>
                        </m:ctrlPr>
                      </m:dPr>
                      <m:e>
                        <m:sSup>
                          <m:sSupPr>
                            <m:ctrlPr>
                              <a:rPr kumimoji="1" lang="en-US" altLang="ja-JP" sz="2000" i="1">
                                <a:latin typeface="Cambria Math" panose="02040503050406030204" pitchFamily="18" charset="0"/>
                              </a:rPr>
                            </m:ctrlPr>
                          </m:sSupPr>
                          <m:e>
                            <m:r>
                              <a:rPr kumimoji="1" lang="en-US" altLang="ja-JP" sz="2000" b="0" i="1" smtClean="0">
                                <a:latin typeface="Cambria Math" panose="02040503050406030204" pitchFamily="18" charset="0"/>
                              </a:rPr>
                              <m:t>4.383</m:t>
                            </m:r>
                          </m:e>
                          <m:sup>
                            <m:r>
                              <a:rPr kumimoji="1" lang="en-US" altLang="ja-JP" sz="2000" i="1">
                                <a:latin typeface="Cambria Math" panose="02040503050406030204" pitchFamily="18" charset="0"/>
                              </a:rPr>
                              <m:t>𝑛</m:t>
                            </m:r>
                          </m:sup>
                        </m:sSup>
                        <m:r>
                          <m:rPr>
                            <m:sty m:val="p"/>
                          </m:rPr>
                          <a:rPr kumimoji="1" lang="en-US" altLang="ja-JP" sz="2000" i="1">
                            <a:latin typeface="Cambria Math" panose="02040503050406030204" pitchFamily="18" charset="0"/>
                          </a:rPr>
                          <m:t>poly</m:t>
                        </m:r>
                        <m:d>
                          <m:dPr>
                            <m:ctrlPr>
                              <a:rPr kumimoji="1" lang="en-US" altLang="ja-JP" sz="2000" i="1">
                                <a:latin typeface="Cambria Math" panose="02040503050406030204" pitchFamily="18" charset="0"/>
                              </a:rPr>
                            </m:ctrlPr>
                          </m:dPr>
                          <m:e>
                            <m:r>
                              <a:rPr kumimoji="1" lang="en-US" altLang="ja-JP" sz="2000" i="1">
                                <a:latin typeface="Cambria Math" panose="02040503050406030204" pitchFamily="18" charset="0"/>
                              </a:rPr>
                              <m:t>𝑛</m:t>
                            </m:r>
                          </m:e>
                        </m:d>
                      </m:e>
                    </m:d>
                    <m:r>
                      <a:rPr kumimoji="1" lang="en-US" altLang="ja-JP" sz="2000" i="1">
                        <a:latin typeface="Cambria Math" panose="02040503050406030204" pitchFamily="18" charset="0"/>
                      </a:rPr>
                      <m:t>→</m:t>
                    </m:r>
                  </m:oMath>
                </a14:m>
                <a:r>
                  <a:rPr kumimoji="1" lang="en-US" altLang="ja-JP" sz="2000" dirty="0"/>
                  <a:t> quantum: </a:t>
                </a:r>
                <a14:m>
                  <m:oMath xmlns:m="http://schemas.openxmlformats.org/officeDocument/2006/math">
                    <m:r>
                      <a:rPr kumimoji="1" lang="en-US" altLang="ja-JP" sz="2000" i="1">
                        <a:latin typeface="Cambria Math" panose="02040503050406030204" pitchFamily="18" charset="0"/>
                      </a:rPr>
                      <m:t>𝑂</m:t>
                    </m:r>
                    <m:r>
                      <a:rPr kumimoji="1" lang="en-US" altLang="ja-JP" sz="2000" i="1">
                        <a:latin typeface="Cambria Math" panose="02040503050406030204" pitchFamily="18" charset="0"/>
                      </a:rPr>
                      <m:t>(</m:t>
                    </m:r>
                    <m:sSup>
                      <m:sSupPr>
                        <m:ctrlPr>
                          <a:rPr kumimoji="1" lang="en-US" altLang="ja-JP" sz="2000" i="1">
                            <a:latin typeface="Cambria Math" panose="02040503050406030204" pitchFamily="18" charset="0"/>
                          </a:rPr>
                        </m:ctrlPr>
                      </m:sSupPr>
                      <m:e>
                        <m:r>
                          <a:rPr kumimoji="1" lang="en-US" altLang="ja-JP" sz="2000" b="0" i="1" smtClean="0">
                            <a:latin typeface="Cambria Math" panose="02040503050406030204" pitchFamily="18" charset="0"/>
                          </a:rPr>
                          <m:t>2.946</m:t>
                        </m:r>
                      </m:e>
                      <m:sup>
                        <m:r>
                          <a:rPr kumimoji="1" lang="en-US" altLang="ja-JP" sz="2000" i="1">
                            <a:latin typeface="Cambria Math" panose="02040503050406030204" pitchFamily="18" charset="0"/>
                          </a:rPr>
                          <m:t>𝑛</m:t>
                        </m:r>
                      </m:sup>
                    </m:sSup>
                    <m:r>
                      <m:rPr>
                        <m:sty m:val="p"/>
                      </m:rPr>
                      <a:rPr kumimoji="1" lang="en-US" altLang="ja-JP" sz="2000" i="1">
                        <a:latin typeface="Cambria Math" panose="02040503050406030204" pitchFamily="18" charset="0"/>
                      </a:rPr>
                      <m:t>poly</m:t>
                    </m:r>
                    <m:r>
                      <a:rPr kumimoji="1" lang="en-US" altLang="ja-JP" sz="2000" i="1">
                        <a:latin typeface="Cambria Math" panose="02040503050406030204" pitchFamily="18" charset="0"/>
                      </a:rPr>
                      <m:t>(</m:t>
                    </m:r>
                    <m:r>
                      <a:rPr kumimoji="1" lang="en-US" altLang="ja-JP" sz="2000" i="1">
                        <a:latin typeface="Cambria Math" panose="02040503050406030204" pitchFamily="18" charset="0"/>
                      </a:rPr>
                      <m:t>𝑛</m:t>
                    </m:r>
                    <m:r>
                      <a:rPr kumimoji="1" lang="en-US" altLang="ja-JP" sz="2000" i="1">
                        <a:latin typeface="Cambria Math" panose="02040503050406030204" pitchFamily="18" charset="0"/>
                      </a:rPr>
                      <m:t>))</m:t>
                    </m:r>
                  </m:oMath>
                </a14:m>
                <a:r>
                  <a:rPr kumimoji="1" lang="en-US" altLang="ja-JP" sz="2000" dirty="0"/>
                  <a:t> [Ambainis+ 2018]</a:t>
                </a:r>
                <a:endParaRPr kumimoji="1" lang="ja-JP" altLang="en-US" sz="2000"/>
              </a:p>
            </p:txBody>
          </p:sp>
        </mc:Choice>
        <mc:Fallback xmlns="">
          <p:sp>
            <p:nvSpPr>
              <p:cNvPr id="2" name="テキスト ボックス 1">
                <a:extLst>
                  <a:ext uri="{FF2B5EF4-FFF2-40B4-BE49-F238E27FC236}">
                    <a16:creationId xmlns:a16="http://schemas.microsoft.com/office/drawing/2014/main" id="{C36B806C-98F1-EF41-9023-D1D7AFC387B6}"/>
                  </a:ext>
                </a:extLst>
              </p:cNvPr>
              <p:cNvSpPr txBox="1">
                <a:spLocks noRot="1" noChangeAspect="1" noMove="1" noResize="1" noEditPoints="1" noAdjustHandles="1" noChangeArrowheads="1" noChangeShapeType="1" noTextEdit="1"/>
              </p:cNvSpPr>
              <p:nvPr/>
            </p:nvSpPr>
            <p:spPr>
              <a:xfrm>
                <a:off x="1080659" y="2411991"/>
                <a:ext cx="9879785" cy="1710468"/>
              </a:xfrm>
              <a:prstGeom prst="rect">
                <a:avLst/>
              </a:prstGeom>
              <a:blipFill>
                <a:blip r:embed="rId3"/>
                <a:stretch>
                  <a:fillRect l="-513" t="-1471" b="-3676"/>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31A4D111-EB7F-CE41-B0D0-9A69C0E2CACD}"/>
              </a:ext>
            </a:extLst>
          </p:cNvPr>
          <p:cNvSpPr txBox="1"/>
          <p:nvPr/>
        </p:nvSpPr>
        <p:spPr>
          <a:xfrm>
            <a:off x="633021" y="304000"/>
            <a:ext cx="7389331" cy="523220"/>
          </a:xfrm>
          <a:prstGeom prst="rect">
            <a:avLst/>
          </a:prstGeom>
          <a:noFill/>
        </p:spPr>
        <p:txBody>
          <a:bodyPr wrap="none" rtlCol="0">
            <a:spAutoFit/>
          </a:bodyPr>
          <a:lstStyle/>
          <a:p>
            <a:r>
              <a:rPr kumimoji="1" lang="en-US" altLang="ja-JP" sz="2800" b="1" dirty="0"/>
              <a:t>Quantum Search + Dynamic Programming</a:t>
            </a:r>
            <a:endParaRPr kumimoji="1" lang="ja-JP" altLang="en-US" sz="2800" b="1"/>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FEF4020-822A-B349-80D2-2355E7A02E33}"/>
                  </a:ext>
                </a:extLst>
              </p:cNvPr>
              <p:cNvSpPr txBox="1"/>
              <p:nvPr/>
            </p:nvSpPr>
            <p:spPr>
              <a:xfrm>
                <a:off x="633022" y="4367798"/>
                <a:ext cx="10327422" cy="1276119"/>
              </a:xfrm>
              <a:prstGeom prst="rect">
                <a:avLst/>
              </a:prstGeom>
              <a:noFill/>
            </p:spPr>
            <p:txBody>
              <a:bodyPr wrap="square" rtlCol="0">
                <a:spAutoFit/>
              </a:bodyPr>
              <a:lstStyle/>
              <a:p>
                <a:r>
                  <a:rPr kumimoji="1" lang="en-US" altLang="ja-JP" sz="2400" b="1" dirty="0"/>
                  <a:t>Our Result:  Time Complexity of  The Minimum Steiner Tree Problem</a:t>
                </a:r>
              </a:p>
              <a:p>
                <a:r>
                  <a:rPr kumimoji="1" lang="en-US" altLang="ja-JP" sz="2400" dirty="0"/>
                  <a:t>	classical (best known): </a:t>
                </a:r>
                <a14:m>
                  <m:oMath xmlns:m="http://schemas.openxmlformats.org/officeDocument/2006/math">
                    <m:r>
                      <a:rPr kumimoji="1" lang="en-US" altLang="ja-JP" sz="2400" b="0" i="1" smtClean="0">
                        <a:latin typeface="Cambria Math" panose="02040503050406030204" pitchFamily="18" charset="0"/>
                      </a:rPr>
                      <m:t>𝑂</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𝛿</m:t>
                            </m:r>
                          </m:e>
                        </m:d>
                      </m:e>
                      <m:sup>
                        <m:r>
                          <a:rPr kumimoji="1" lang="en-US" altLang="ja-JP" sz="2400" b="0" i="1" smtClean="0">
                            <a:latin typeface="Cambria Math" panose="02040503050406030204" pitchFamily="18" charset="0"/>
                          </a:rPr>
                          <m:t>𝑘</m:t>
                        </m:r>
                      </m:sup>
                    </m:sSup>
                    <m:r>
                      <m:rPr>
                        <m:sty m:val="p"/>
                      </m:rPr>
                      <a:rPr kumimoji="1" lang="en-US" altLang="ja-JP" sz="2400" b="0" i="1" smtClean="0">
                        <a:latin typeface="Cambria Math" panose="02040503050406030204" pitchFamily="18" charset="0"/>
                      </a:rPr>
                      <m:t>poly</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oMath>
                </a14:m>
                <a:r>
                  <a:rPr kumimoji="1" lang="en-US" altLang="ja-JP" sz="2400" dirty="0"/>
                  <a:t> for any </a:t>
                </a:r>
                <a14:m>
                  <m:oMath xmlns:m="http://schemas.openxmlformats.org/officeDocument/2006/math">
                    <m:r>
                      <a:rPr kumimoji="1" lang="en-US" altLang="ja-JP" sz="2400" b="0" i="1" smtClean="0">
                        <a:latin typeface="Cambria Math" panose="02040503050406030204" pitchFamily="18" charset="0"/>
                      </a:rPr>
                      <m:t>𝛿</m:t>
                    </m:r>
                    <m:r>
                      <a:rPr kumimoji="1" lang="en-US" altLang="ja-JP" sz="2400" b="0" i="1" smtClean="0">
                        <a:latin typeface="Cambria Math" panose="02040503050406030204" pitchFamily="18" charset="0"/>
                      </a:rPr>
                      <m:t>&gt;0</m:t>
                    </m:r>
                  </m:oMath>
                </a14:m>
                <a:r>
                  <a:rPr kumimoji="1" lang="en-US" altLang="ja-JP" sz="2400" dirty="0"/>
                  <a:t> [Fuchs+ 07]</a:t>
                </a:r>
              </a:p>
              <a:p>
                <a:r>
                  <a:rPr kumimoji="1" lang="en-US" altLang="ja-JP" sz="2400" dirty="0"/>
                  <a:t>	</a:t>
                </a:r>
                <a14:m>
                  <m:oMath xmlns:m="http://schemas.openxmlformats.org/officeDocument/2006/math">
                    <m:r>
                      <a:rPr kumimoji="1" lang="en-US" altLang="ja-JP" sz="2400" i="1">
                        <a:latin typeface="Cambria Math" panose="02040503050406030204" pitchFamily="18" charset="0"/>
                      </a:rPr>
                      <m:t>→</m:t>
                    </m:r>
                  </m:oMath>
                </a14:m>
                <a:r>
                  <a:rPr kumimoji="1" lang="en-US" altLang="ja-JP" sz="2800" dirty="0"/>
                  <a:t>quantum: </a:t>
                </a:r>
                <a14:m>
                  <m:oMath xmlns:m="http://schemas.openxmlformats.org/officeDocument/2006/math">
                    <m:r>
                      <a:rPr kumimoji="1" lang="en-US" altLang="ja-JP" sz="2800" i="1">
                        <a:latin typeface="Cambria Math" panose="02040503050406030204" pitchFamily="18" charset="0"/>
                      </a:rPr>
                      <m:t>𝑂</m:t>
                    </m:r>
                    <m:r>
                      <a:rPr kumimoji="1" lang="en-US" altLang="ja-JP" sz="2800" i="1">
                        <a:latin typeface="Cambria Math" panose="02040503050406030204" pitchFamily="18" charset="0"/>
                      </a:rPr>
                      <m:t>(</m:t>
                    </m:r>
                    <m:sSup>
                      <m:sSupPr>
                        <m:ctrlPr>
                          <a:rPr kumimoji="1" lang="en-US" altLang="ja-JP" sz="2800" i="1">
                            <a:latin typeface="Cambria Math" panose="02040503050406030204" pitchFamily="18" charset="0"/>
                          </a:rPr>
                        </m:ctrlPr>
                      </m:sSupPr>
                      <m:e>
                        <m:r>
                          <a:rPr kumimoji="1" lang="en-US" altLang="ja-JP" sz="2800" b="0" i="1" smtClean="0">
                            <a:latin typeface="Cambria Math" panose="02040503050406030204" pitchFamily="18" charset="0"/>
                          </a:rPr>
                          <m:t>1.812</m:t>
                        </m:r>
                      </m:e>
                      <m:sup>
                        <m:r>
                          <a:rPr kumimoji="1" lang="en-US" altLang="ja-JP" sz="2800" b="0" i="1" smtClean="0">
                            <a:latin typeface="Cambria Math" panose="02040503050406030204" pitchFamily="18" charset="0"/>
                          </a:rPr>
                          <m:t>𝑘</m:t>
                        </m:r>
                      </m:sup>
                    </m:sSup>
                    <m:r>
                      <m:rPr>
                        <m:sty m:val="p"/>
                      </m:rPr>
                      <a:rPr kumimoji="1" lang="en-US" altLang="ja-JP" sz="2800" i="1">
                        <a:latin typeface="Cambria Math" panose="02040503050406030204" pitchFamily="18" charset="0"/>
                      </a:rPr>
                      <m:t>poly</m:t>
                    </m:r>
                    <m:r>
                      <a:rPr kumimoji="1" lang="en-US" altLang="ja-JP" sz="2800" i="1">
                        <a:latin typeface="Cambria Math" panose="02040503050406030204" pitchFamily="18" charset="0"/>
                      </a:rPr>
                      <m:t>(</m:t>
                    </m:r>
                    <m:r>
                      <a:rPr kumimoji="1" lang="en-US" altLang="ja-JP" sz="2800" i="1">
                        <a:latin typeface="Cambria Math" panose="02040503050406030204" pitchFamily="18" charset="0"/>
                      </a:rPr>
                      <m:t>𝑛</m:t>
                    </m:r>
                    <m:r>
                      <a:rPr kumimoji="1" lang="en-US" altLang="ja-JP" sz="2800" i="1">
                        <a:latin typeface="Cambria Math" panose="02040503050406030204" pitchFamily="18" charset="0"/>
                      </a:rPr>
                      <m:t>))</m:t>
                    </m:r>
                  </m:oMath>
                </a14:m>
                <a:endParaRPr kumimoji="1" lang="ja-JP" altLang="en-US" sz="2400"/>
              </a:p>
            </p:txBody>
          </p:sp>
        </mc:Choice>
        <mc:Fallback xmlns="">
          <p:sp>
            <p:nvSpPr>
              <p:cNvPr id="3" name="テキスト ボックス 2">
                <a:extLst>
                  <a:ext uri="{FF2B5EF4-FFF2-40B4-BE49-F238E27FC236}">
                    <a16:creationId xmlns:a16="http://schemas.microsoft.com/office/drawing/2014/main" id="{1FEF4020-822A-B349-80D2-2355E7A02E33}"/>
                  </a:ext>
                </a:extLst>
              </p:cNvPr>
              <p:cNvSpPr txBox="1">
                <a:spLocks noRot="1" noChangeAspect="1" noMove="1" noResize="1" noEditPoints="1" noAdjustHandles="1" noChangeArrowheads="1" noChangeShapeType="1" noTextEdit="1"/>
              </p:cNvSpPr>
              <p:nvPr/>
            </p:nvSpPr>
            <p:spPr>
              <a:xfrm>
                <a:off x="633022" y="4367798"/>
                <a:ext cx="10327422" cy="1276119"/>
              </a:xfrm>
              <a:prstGeom prst="rect">
                <a:avLst/>
              </a:prstGeom>
              <a:blipFill>
                <a:blip r:embed="rId4"/>
                <a:stretch>
                  <a:fillRect l="-860" t="-3960" b="-12871"/>
                </a:stretch>
              </a:blipFill>
            </p:spPr>
            <p:txBody>
              <a:bodyPr/>
              <a:lstStyle/>
              <a:p>
                <a:r>
                  <a:rPr lang="ja-JP" altLang="en-US">
                    <a:noFill/>
                  </a:rPr>
                  <a:t> </a:t>
                </a:r>
              </a:p>
            </p:txBody>
          </p:sp>
        </mc:Fallback>
      </mc:AlternateContent>
      <p:sp>
        <p:nvSpPr>
          <p:cNvPr id="5" name="正方形/長方形 4">
            <a:extLst>
              <a:ext uri="{FF2B5EF4-FFF2-40B4-BE49-F238E27FC236}">
                <a16:creationId xmlns:a16="http://schemas.microsoft.com/office/drawing/2014/main" id="{7BD4FC5E-4DD2-C246-91A1-D840435DA385}"/>
              </a:ext>
            </a:extLst>
          </p:cNvPr>
          <p:cNvSpPr/>
          <p:nvPr/>
        </p:nvSpPr>
        <p:spPr>
          <a:xfrm>
            <a:off x="633021" y="4367798"/>
            <a:ext cx="10327423" cy="13917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D03C913-2F24-3F4C-BC17-4D4C31168040}"/>
              </a:ext>
            </a:extLst>
          </p:cNvPr>
          <p:cNvSpPr/>
          <p:nvPr/>
        </p:nvSpPr>
        <p:spPr>
          <a:xfrm>
            <a:off x="1474998" y="1830444"/>
            <a:ext cx="9165300" cy="4659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78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FDFD3F5-3061-7243-A88C-AA6616B18F4B}"/>
                  </a:ext>
                </a:extLst>
              </p:cNvPr>
              <p:cNvSpPr txBox="1"/>
              <p:nvPr/>
            </p:nvSpPr>
            <p:spPr>
              <a:xfrm>
                <a:off x="839190" y="385403"/>
                <a:ext cx="7407156" cy="646331"/>
              </a:xfrm>
              <a:prstGeom prst="rect">
                <a:avLst/>
              </a:prstGeom>
              <a:noFill/>
            </p:spPr>
            <p:txBody>
              <a:bodyPr wrap="none" rtlCol="0">
                <a:spAutoFit/>
              </a:bodyPr>
              <a:lstStyle/>
              <a:p>
                <a14:m>
                  <m:oMath xmlns:m="http://schemas.openxmlformats.org/officeDocument/2006/math">
                    <m:r>
                      <a:rPr kumimoji="1" lang="en-US" altLang="ja-JP" sz="3600" b="1" i="1" dirty="0" smtClean="0">
                        <a:latin typeface="Cambria Math" panose="02040503050406030204" pitchFamily="18" charset="0"/>
                      </a:rPr>
                      <m:t>𝒓</m:t>
                    </m:r>
                  </m:oMath>
                </a14:m>
                <a:r>
                  <a:rPr kumimoji="1" lang="en-US" altLang="ja-JP" sz="3600" b="1" dirty="0"/>
                  <a:t>-split [Fuchs, Kern and Wang 07]</a:t>
                </a:r>
                <a:endParaRPr kumimoji="1" lang="ja-JP" altLang="en-US" sz="3600" b="1"/>
              </a:p>
            </p:txBody>
          </p:sp>
        </mc:Choice>
        <mc:Fallback xmlns="">
          <p:sp>
            <p:nvSpPr>
              <p:cNvPr id="12" name="テキスト ボックス 11">
                <a:extLst>
                  <a:ext uri="{FF2B5EF4-FFF2-40B4-BE49-F238E27FC236}">
                    <a16:creationId xmlns:a16="http://schemas.microsoft.com/office/drawing/2014/main" id="{9FDFD3F5-3061-7243-A88C-AA6616B18F4B}"/>
                  </a:ext>
                </a:extLst>
              </p:cNvPr>
              <p:cNvSpPr txBox="1">
                <a:spLocks noRot="1" noChangeAspect="1" noMove="1" noResize="1" noEditPoints="1" noAdjustHandles="1" noChangeArrowheads="1" noChangeShapeType="1" noTextEdit="1"/>
              </p:cNvSpPr>
              <p:nvPr/>
            </p:nvSpPr>
            <p:spPr>
              <a:xfrm>
                <a:off x="839190" y="385403"/>
                <a:ext cx="7407156" cy="646331"/>
              </a:xfrm>
              <a:prstGeom prst="rect">
                <a:avLst/>
              </a:prstGeom>
              <a:blipFill>
                <a:blip r:embed="rId3"/>
                <a:stretch>
                  <a:fillRect l="-342" t="-11538" r="-1541" b="-3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2EBECE2-C85D-5740-9704-9D21A175689D}"/>
                  </a:ext>
                </a:extLst>
              </p:cNvPr>
              <p:cNvSpPr txBox="1"/>
              <p:nvPr/>
            </p:nvSpPr>
            <p:spPr>
              <a:xfrm>
                <a:off x="1088909" y="1247074"/>
                <a:ext cx="9773391" cy="1200329"/>
              </a:xfrm>
              <a:prstGeom prst="rect">
                <a:avLst/>
              </a:prstGeom>
              <a:noFill/>
            </p:spPr>
            <p:txBody>
              <a:bodyPr wrap="square" rtlCol="0">
                <a:spAutoFit/>
              </a:bodyPr>
              <a:lstStyle/>
              <a:p>
                <a14:m>
                  <m:oMath xmlns:m="http://schemas.openxmlformats.org/officeDocument/2006/math">
                    <m:r>
                      <a:rPr kumimoji="1" lang="en-US" altLang="ja-JP" sz="2400" b="0" i="1" dirty="0" smtClean="0">
                        <a:latin typeface="Cambria Math" panose="02040503050406030204" pitchFamily="18" charset="0"/>
                      </a:rPr>
                      <m:t>𝑟</m:t>
                    </m:r>
                  </m:oMath>
                </a14:m>
                <a:r>
                  <a:rPr kumimoji="1" lang="en-US" altLang="ja-JP" sz="2400" dirty="0"/>
                  <a:t>-split of a tree </a:t>
                </a:r>
                <a14:m>
                  <m:oMath xmlns:m="http://schemas.openxmlformats.org/officeDocument/2006/math">
                    <m:r>
                      <a:rPr kumimoji="1" lang="en-US" altLang="ja-JP" sz="2400" b="0" i="1" smtClean="0">
                        <a:latin typeface="Cambria Math" panose="02040503050406030204" pitchFamily="18" charset="0"/>
                      </a:rPr>
                      <m:t>𝑇</m:t>
                    </m:r>
                  </m:oMath>
                </a14:m>
                <a:r>
                  <a:rPr kumimoji="1" lang="en-US" altLang="ja-JP" sz="2400" dirty="0"/>
                  <a:t>: </a:t>
                </a:r>
              </a:p>
              <a:p>
                <a:pPr marL="342900" indent="-342900">
                  <a:buFont typeface="Wingdings" pitchFamily="2" charset="2"/>
                  <a:buChar char="ü"/>
                </a:pPr>
                <a:r>
                  <a:rPr kumimoji="1" lang="en-US" altLang="ja-JP" sz="2400" b="0" dirty="0"/>
                  <a:t>subtrees </a:t>
                </a:r>
                <a14:m>
                  <m:oMath xmlns:m="http://schemas.openxmlformats.org/officeDocument/2006/math">
                    <m:r>
                      <a:rPr kumimoji="1" lang="en-US" altLang="ja-JP" sz="2400">
                        <a:latin typeface="Cambria Math" panose="02040503050406030204" pitchFamily="18" charset="0"/>
                      </a:rPr>
                      <m:t> </m:t>
                    </m:r>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𝑇</m:t>
                        </m:r>
                      </m:e>
                      <m:sub>
                        <m:r>
                          <a:rPr kumimoji="1" lang="en-US" altLang="ja-JP" sz="2400" i="1">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𝑇</m:t>
                        </m:r>
                      </m:e>
                      <m:sub>
                        <m:r>
                          <a:rPr kumimoji="1" lang="en-US" altLang="ja-JP" sz="2400" i="1">
                            <a:latin typeface="Cambria Math" panose="02040503050406030204" pitchFamily="18" charset="0"/>
                          </a:rPr>
                          <m:t>𝑟</m:t>
                        </m:r>
                      </m:sub>
                    </m:sSub>
                  </m:oMath>
                </a14:m>
                <a:r>
                  <a:rPr kumimoji="1" lang="en-US" altLang="ja-JP" sz="2400" dirty="0"/>
                  <a:t> that cover </a:t>
                </a:r>
                <a14:m>
                  <m:oMath xmlns:m="http://schemas.openxmlformats.org/officeDocument/2006/math">
                    <m:r>
                      <a:rPr kumimoji="1" lang="en-US" altLang="ja-JP" sz="2400" b="0" i="1" smtClean="0">
                        <a:latin typeface="Cambria Math" panose="02040503050406030204" pitchFamily="18" charset="0"/>
                      </a:rPr>
                      <m:t>𝑇</m:t>
                    </m:r>
                  </m:oMath>
                </a14:m>
                <a:r>
                  <a:rPr kumimoji="1" lang="en-US" altLang="ja-JP" sz="2400" dirty="0"/>
                  <a:t>. (i.e., </a:t>
                </a:r>
                <a14:m>
                  <m:oMath xmlns:m="http://schemas.openxmlformats.org/officeDocument/2006/math">
                    <m:r>
                      <a:rPr kumimoji="1" lang="en-US" altLang="ja-JP" sz="2400" b="0" i="0" smtClean="0">
                        <a:latin typeface="Cambria Math" panose="02040503050406030204" pitchFamily="18" charset="0"/>
                      </a:rPr>
                      <m:t> </m:t>
                    </m:r>
                    <m:r>
                      <a:rPr kumimoji="1" lang="en-US" altLang="ja-JP" sz="2400" b="0" i="1" smtClean="0">
                        <a:latin typeface="Cambria Math" panose="02040503050406030204" pitchFamily="18" charset="0"/>
                      </a:rPr>
                      <m:t>𝑇</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𝑟</m:t>
                        </m:r>
                      </m:sub>
                    </m:sSub>
                  </m:oMath>
                </a14:m>
                <a:r>
                  <a:rPr kumimoji="1" lang="en-US" altLang="ja-JP" sz="2400" dirty="0"/>
                  <a:t>)</a:t>
                </a:r>
              </a:p>
              <a:p>
                <a:pPr marL="342900" indent="-342900">
                  <a:buFont typeface="Wingdings" pitchFamily="2" charset="2"/>
                  <a:buChar char="ü"/>
                </a:pP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𝑇</m:t>
                        </m:r>
                      </m:e>
                      <m:sub>
                        <m:r>
                          <a:rPr kumimoji="1" lang="en-US" altLang="ja-JP" sz="2400" i="1">
                            <a:latin typeface="Cambria Math" panose="02040503050406030204" pitchFamily="18" charset="0"/>
                          </a:rPr>
                          <m:t>1</m:t>
                        </m:r>
                      </m:sub>
                    </m:sSub>
                    <m:r>
                      <a:rPr kumimoji="1" lang="en-US" altLang="ja-JP" sz="2400" i="1">
                        <a:latin typeface="Cambria Math" panose="02040503050406030204" pitchFamily="18" charset="0"/>
                      </a:rPr>
                      <m:t>∪⋯∪</m:t>
                    </m:r>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𝑇</m:t>
                        </m:r>
                      </m:e>
                      <m:sub>
                        <m:r>
                          <a:rPr kumimoji="1" lang="en-US" altLang="ja-JP" sz="2400" b="0" i="1" smtClean="0">
                            <a:latin typeface="Cambria Math" panose="02040503050406030204" pitchFamily="18" charset="0"/>
                          </a:rPr>
                          <m:t>𝑖</m:t>
                        </m:r>
                      </m:sub>
                    </m:sSub>
                  </m:oMath>
                </a14:m>
                <a:r>
                  <a:rPr kumimoji="1" lang="en-US" altLang="ja-JP" sz="2400" dirty="0"/>
                  <a:t> is connected for all </a:t>
                </a:r>
                <a14:m>
                  <m:oMath xmlns:m="http://schemas.openxmlformats.org/officeDocument/2006/math">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𝑟</m:t>
                    </m:r>
                    <m:r>
                      <a:rPr kumimoji="1" lang="en-US" altLang="ja-JP" sz="2400" b="0" i="1" smtClean="0">
                        <a:latin typeface="Cambria Math" panose="02040503050406030204" pitchFamily="18" charset="0"/>
                      </a:rPr>
                      <m:t>}</m:t>
                    </m:r>
                  </m:oMath>
                </a14:m>
                <a:endParaRPr kumimoji="1" lang="ja-JP" altLang="en-US" sz="2400"/>
              </a:p>
            </p:txBody>
          </p:sp>
        </mc:Choice>
        <mc:Fallback xmlns="">
          <p:sp>
            <p:nvSpPr>
              <p:cNvPr id="3" name="テキスト ボックス 2">
                <a:extLst>
                  <a:ext uri="{FF2B5EF4-FFF2-40B4-BE49-F238E27FC236}">
                    <a16:creationId xmlns:a16="http://schemas.microsoft.com/office/drawing/2014/main" id="{82EBECE2-C85D-5740-9704-9D21A175689D}"/>
                  </a:ext>
                </a:extLst>
              </p:cNvPr>
              <p:cNvSpPr txBox="1">
                <a:spLocks noRot="1" noChangeAspect="1" noMove="1" noResize="1" noEditPoints="1" noAdjustHandles="1" noChangeArrowheads="1" noChangeShapeType="1" noTextEdit="1"/>
              </p:cNvSpPr>
              <p:nvPr/>
            </p:nvSpPr>
            <p:spPr>
              <a:xfrm>
                <a:off x="1088909" y="1247074"/>
                <a:ext cx="9773391" cy="1200329"/>
              </a:xfrm>
              <a:prstGeom prst="rect">
                <a:avLst/>
              </a:prstGeom>
              <a:blipFill>
                <a:blip r:embed="rId4"/>
                <a:stretch>
                  <a:fillRect l="-779" t="-3125" b="-104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A1C1507-B89D-6A45-A81C-C4A9C7AD1DC3}"/>
                  </a:ext>
                </a:extLst>
              </p:cNvPr>
              <p:cNvSpPr txBox="1"/>
              <p:nvPr/>
            </p:nvSpPr>
            <p:spPr>
              <a:xfrm>
                <a:off x="928400" y="5909573"/>
                <a:ext cx="11135934" cy="375872"/>
              </a:xfrm>
              <a:prstGeom prst="rect">
                <a:avLst/>
              </a:prstGeom>
              <a:noFill/>
            </p:spPr>
            <p:txBody>
              <a:bodyPr wrap="none" lIns="0" tIns="0" rIns="0" bIns="0" rtlCol="0">
                <a:spAutoFit/>
              </a:bodyPr>
              <a:lstStyle/>
              <a:p>
                <a14:m>
                  <m:oMath xmlns:m="http://schemas.openxmlformats.org/officeDocument/2006/math">
                    <m:r>
                      <a:rPr kumimoji="1" lang="en-US" altLang="ja-JP" sz="2400" i="1" smtClean="0">
                        <a:latin typeface="Cambria Math" panose="02040503050406030204" pitchFamily="18" charset="0"/>
                      </a:rPr>
                      <m:t>3</m:t>
                    </m:r>
                  </m:oMath>
                </a14:m>
                <a:r>
                  <a:rPr kumimoji="1" lang="en-US" altLang="ja-JP" sz="2400" dirty="0"/>
                  <a:t>-split is used to construct </a:t>
                </a:r>
                <a14:m>
                  <m:oMath xmlns:m="http://schemas.openxmlformats.org/officeDocument/2006/math">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2.684</m:t>
                        </m:r>
                      </m:e>
                      <m:sup>
                        <m:r>
                          <a:rPr kumimoji="1" lang="en-US" altLang="ja-JP" sz="2400" b="0" i="1" smtClean="0">
                            <a:latin typeface="Cambria Math" panose="02040503050406030204" pitchFamily="18" charset="0"/>
                          </a:rPr>
                          <m:t>𝑘</m:t>
                        </m:r>
                      </m:sup>
                    </m:sSup>
                    <m:r>
                      <m:rPr>
                        <m:sty m:val="p"/>
                      </m:rPr>
                      <a:rPr kumimoji="1" lang="en-US" altLang="ja-JP" sz="2400" b="0" i="1" smtClean="0">
                        <a:latin typeface="Cambria Math" panose="02040503050406030204" pitchFamily="18" charset="0"/>
                      </a:rPr>
                      <m:t>poly</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oMath>
                </a14:m>
                <a:r>
                  <a:rPr kumimoji="1" lang="en-US" altLang="ja-JP" sz="2400" dirty="0"/>
                  <a:t>-time algorithm [Fuchs, Kern and Wang 07]</a:t>
                </a:r>
                <a:endParaRPr kumimoji="1" lang="ja-JP" altLang="en-US"/>
              </a:p>
            </p:txBody>
          </p:sp>
        </mc:Choice>
        <mc:Fallback xmlns="">
          <p:sp>
            <p:nvSpPr>
              <p:cNvPr id="6" name="テキスト ボックス 5">
                <a:extLst>
                  <a:ext uri="{FF2B5EF4-FFF2-40B4-BE49-F238E27FC236}">
                    <a16:creationId xmlns:a16="http://schemas.microsoft.com/office/drawing/2014/main" id="{0A1C1507-B89D-6A45-A81C-C4A9C7AD1DC3}"/>
                  </a:ext>
                </a:extLst>
              </p:cNvPr>
              <p:cNvSpPr txBox="1">
                <a:spLocks noRot="1" noChangeAspect="1" noMove="1" noResize="1" noEditPoints="1" noAdjustHandles="1" noChangeArrowheads="1" noChangeShapeType="1" noTextEdit="1"/>
              </p:cNvSpPr>
              <p:nvPr/>
            </p:nvSpPr>
            <p:spPr>
              <a:xfrm>
                <a:off x="928400" y="5909573"/>
                <a:ext cx="11135934" cy="375872"/>
              </a:xfrm>
              <a:prstGeom prst="rect">
                <a:avLst/>
              </a:prstGeom>
              <a:blipFill>
                <a:blip r:embed="rId5"/>
                <a:stretch>
                  <a:fillRect l="-911" t="-19355" r="-683" b="-48387"/>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F97F00AD-AA75-4148-B661-063041F25280}"/>
              </a:ext>
            </a:extLst>
          </p:cNvPr>
          <p:cNvCxnSpPr>
            <a:cxnSpLocks/>
          </p:cNvCxnSpPr>
          <p:nvPr/>
        </p:nvCxnSpPr>
        <p:spPr>
          <a:xfrm>
            <a:off x="3407561" y="3524697"/>
            <a:ext cx="526288" cy="503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E895BD5-BCE5-A043-A6EE-86E4C0BF3DEF}"/>
              </a:ext>
            </a:extLst>
          </p:cNvPr>
          <p:cNvCxnSpPr>
            <a:cxnSpLocks/>
          </p:cNvCxnSpPr>
          <p:nvPr/>
        </p:nvCxnSpPr>
        <p:spPr>
          <a:xfrm flipV="1">
            <a:off x="3926997" y="3577639"/>
            <a:ext cx="446293" cy="435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B417C7B-DF5D-0D4E-84A7-8AF9BA17C8FB}"/>
              </a:ext>
            </a:extLst>
          </p:cNvPr>
          <p:cNvCxnSpPr>
            <a:cxnSpLocks/>
          </p:cNvCxnSpPr>
          <p:nvPr/>
        </p:nvCxnSpPr>
        <p:spPr>
          <a:xfrm>
            <a:off x="3926997" y="4013381"/>
            <a:ext cx="223146" cy="610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75F7108-9D20-0545-B52D-39AC43E0F547}"/>
              </a:ext>
            </a:extLst>
          </p:cNvPr>
          <p:cNvCxnSpPr>
            <a:cxnSpLocks/>
          </p:cNvCxnSpPr>
          <p:nvPr/>
        </p:nvCxnSpPr>
        <p:spPr>
          <a:xfrm>
            <a:off x="4337278" y="3600056"/>
            <a:ext cx="410281" cy="275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80C7238-F7F8-2843-9E10-A56B79ED8705}"/>
              </a:ext>
            </a:extLst>
          </p:cNvPr>
          <p:cNvCxnSpPr>
            <a:cxnSpLocks/>
          </p:cNvCxnSpPr>
          <p:nvPr/>
        </p:nvCxnSpPr>
        <p:spPr>
          <a:xfrm flipH="1" flipV="1">
            <a:off x="3378722" y="3086267"/>
            <a:ext cx="46192" cy="448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D13D363A-8885-4346-B743-EB733B72351D}"/>
              </a:ext>
            </a:extLst>
          </p:cNvPr>
          <p:cNvCxnSpPr>
            <a:cxnSpLocks/>
          </p:cNvCxnSpPr>
          <p:nvPr/>
        </p:nvCxnSpPr>
        <p:spPr>
          <a:xfrm flipV="1">
            <a:off x="4337278" y="3103423"/>
            <a:ext cx="0" cy="496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6BBFB38-8D8D-6641-AB28-625C997B598E}"/>
              </a:ext>
            </a:extLst>
          </p:cNvPr>
          <p:cNvCxnSpPr>
            <a:cxnSpLocks/>
          </p:cNvCxnSpPr>
          <p:nvPr/>
        </p:nvCxnSpPr>
        <p:spPr>
          <a:xfrm flipV="1">
            <a:off x="4373290" y="3392834"/>
            <a:ext cx="530721" cy="184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0A64424-9CB6-494B-A526-CF51371EEAD9}"/>
              </a:ext>
            </a:extLst>
          </p:cNvPr>
          <p:cNvCxnSpPr>
            <a:cxnSpLocks/>
          </p:cNvCxnSpPr>
          <p:nvPr/>
        </p:nvCxnSpPr>
        <p:spPr>
          <a:xfrm flipV="1">
            <a:off x="4038569" y="3118705"/>
            <a:ext cx="298709" cy="133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AE13CFF-C100-A547-A8F6-2F74499E3A01}"/>
              </a:ext>
            </a:extLst>
          </p:cNvPr>
          <p:cNvCxnSpPr>
            <a:cxnSpLocks/>
          </p:cNvCxnSpPr>
          <p:nvPr/>
        </p:nvCxnSpPr>
        <p:spPr>
          <a:xfrm flipH="1" flipV="1">
            <a:off x="3815424" y="3485237"/>
            <a:ext cx="111574" cy="528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72B25FE-629C-7748-AEB5-0D599A5FB9EC}"/>
              </a:ext>
            </a:extLst>
          </p:cNvPr>
          <p:cNvCxnSpPr>
            <a:cxnSpLocks/>
          </p:cNvCxnSpPr>
          <p:nvPr/>
        </p:nvCxnSpPr>
        <p:spPr>
          <a:xfrm flipV="1">
            <a:off x="4038571" y="4542095"/>
            <a:ext cx="111573" cy="704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76340F0-7355-D04C-A229-417A52917044}"/>
              </a:ext>
            </a:extLst>
          </p:cNvPr>
          <p:cNvCxnSpPr>
            <a:cxnSpLocks/>
          </p:cNvCxnSpPr>
          <p:nvPr/>
        </p:nvCxnSpPr>
        <p:spPr>
          <a:xfrm>
            <a:off x="4150143" y="4558098"/>
            <a:ext cx="557102" cy="2603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AD53FA2-82FF-274F-BDB4-97B8E4054CEF}"/>
              </a:ext>
            </a:extLst>
          </p:cNvPr>
          <p:cNvCxnSpPr>
            <a:cxnSpLocks/>
          </p:cNvCxnSpPr>
          <p:nvPr/>
        </p:nvCxnSpPr>
        <p:spPr>
          <a:xfrm flipV="1">
            <a:off x="4707246" y="4624286"/>
            <a:ext cx="111573" cy="194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4F34332-C644-FA47-8B6F-FB9815699F4B}"/>
              </a:ext>
            </a:extLst>
          </p:cNvPr>
          <p:cNvCxnSpPr>
            <a:cxnSpLocks/>
          </p:cNvCxnSpPr>
          <p:nvPr/>
        </p:nvCxnSpPr>
        <p:spPr>
          <a:xfrm flipV="1">
            <a:off x="4707246" y="4728467"/>
            <a:ext cx="527503" cy="900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E3777D25-A922-424D-B262-4871576A272D}"/>
              </a:ext>
            </a:extLst>
          </p:cNvPr>
          <p:cNvCxnSpPr>
            <a:cxnSpLocks/>
          </p:cNvCxnSpPr>
          <p:nvPr/>
        </p:nvCxnSpPr>
        <p:spPr>
          <a:xfrm flipV="1">
            <a:off x="3481468" y="5209662"/>
            <a:ext cx="557101" cy="971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CD7237B-69EB-E24C-B3E6-9C363EA51D7C}"/>
              </a:ext>
            </a:extLst>
          </p:cNvPr>
          <p:cNvCxnSpPr>
            <a:cxnSpLocks/>
          </p:cNvCxnSpPr>
          <p:nvPr/>
        </p:nvCxnSpPr>
        <p:spPr>
          <a:xfrm>
            <a:off x="3481467" y="4558098"/>
            <a:ext cx="6686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21B5C8A-679E-1E4F-9F9B-00B6D2A39896}"/>
              </a:ext>
            </a:extLst>
          </p:cNvPr>
          <p:cNvCxnSpPr>
            <a:cxnSpLocks/>
          </p:cNvCxnSpPr>
          <p:nvPr/>
        </p:nvCxnSpPr>
        <p:spPr>
          <a:xfrm flipH="1">
            <a:off x="3284702" y="4558098"/>
            <a:ext cx="232014" cy="2276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4FDAE2D-9A4E-C24D-B4D1-C8E3DC2B67CA}"/>
              </a:ext>
            </a:extLst>
          </p:cNvPr>
          <p:cNvCxnSpPr>
            <a:cxnSpLocks/>
          </p:cNvCxnSpPr>
          <p:nvPr/>
        </p:nvCxnSpPr>
        <p:spPr>
          <a:xfrm>
            <a:off x="3313032" y="4318834"/>
            <a:ext cx="186061" cy="239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E8DF01F-31AF-084A-B3F9-29F849D84DFB}"/>
              </a:ext>
            </a:extLst>
          </p:cNvPr>
          <p:cNvCxnSpPr>
            <a:cxnSpLocks/>
          </p:cNvCxnSpPr>
          <p:nvPr/>
        </p:nvCxnSpPr>
        <p:spPr>
          <a:xfrm>
            <a:off x="4038569" y="5209662"/>
            <a:ext cx="334721" cy="48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9C96BE1-43B8-1F4F-A223-C3AD8F090679}"/>
              </a:ext>
            </a:extLst>
          </p:cNvPr>
          <p:cNvCxnSpPr>
            <a:cxnSpLocks/>
          </p:cNvCxnSpPr>
          <p:nvPr/>
        </p:nvCxnSpPr>
        <p:spPr>
          <a:xfrm>
            <a:off x="4038567" y="5239193"/>
            <a:ext cx="79570" cy="3072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FC5A80D-9C51-EA47-920D-18B2449F8950}"/>
              </a:ext>
            </a:extLst>
          </p:cNvPr>
          <p:cNvCxnSpPr>
            <a:cxnSpLocks/>
          </p:cNvCxnSpPr>
          <p:nvPr/>
        </p:nvCxnSpPr>
        <p:spPr>
          <a:xfrm flipH="1" flipV="1">
            <a:off x="4707246" y="4832315"/>
            <a:ext cx="40314" cy="3773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6F2FDE4-679A-F742-AFEA-BF1FB97B1897}"/>
              </a:ext>
            </a:extLst>
          </p:cNvPr>
          <p:cNvCxnSpPr>
            <a:cxnSpLocks/>
          </p:cNvCxnSpPr>
          <p:nvPr/>
        </p:nvCxnSpPr>
        <p:spPr>
          <a:xfrm flipV="1">
            <a:off x="4373290" y="5020989"/>
            <a:ext cx="55404" cy="2509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AAEF0C2-F0F3-9246-A3C0-7611836EC672}"/>
              </a:ext>
            </a:extLst>
          </p:cNvPr>
          <p:cNvCxnSpPr>
            <a:cxnSpLocks/>
          </p:cNvCxnSpPr>
          <p:nvPr/>
        </p:nvCxnSpPr>
        <p:spPr>
          <a:xfrm>
            <a:off x="4373290" y="5258220"/>
            <a:ext cx="263077" cy="202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D3E72A9-31E6-3741-981B-6E1AA858B874}"/>
              </a:ext>
            </a:extLst>
          </p:cNvPr>
          <p:cNvCxnSpPr>
            <a:cxnSpLocks/>
          </p:cNvCxnSpPr>
          <p:nvPr/>
        </p:nvCxnSpPr>
        <p:spPr>
          <a:xfrm flipH="1">
            <a:off x="2869988" y="3551254"/>
            <a:ext cx="535156" cy="340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F150B59E-DE09-3D43-AAA7-CBACE4A67842}"/>
              </a:ext>
            </a:extLst>
          </p:cNvPr>
          <p:cNvCxnSpPr>
            <a:cxnSpLocks/>
          </p:cNvCxnSpPr>
          <p:nvPr/>
        </p:nvCxnSpPr>
        <p:spPr>
          <a:xfrm flipH="1" flipV="1">
            <a:off x="2869988" y="3891656"/>
            <a:ext cx="32764" cy="334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16" name="インク 115">
                <a:extLst>
                  <a:ext uri="{FF2B5EF4-FFF2-40B4-BE49-F238E27FC236}">
                    <a16:creationId xmlns:a16="http://schemas.microsoft.com/office/drawing/2014/main" id="{A9464F99-B447-F94D-8966-685BE6209D49}"/>
                  </a:ext>
                </a:extLst>
              </p14:cNvPr>
              <p14:cNvContentPartPr/>
              <p14:nvPr/>
            </p14:nvContentPartPr>
            <p14:xfrm>
              <a:off x="9165789" y="4048699"/>
              <a:ext cx="360" cy="360"/>
            </p14:xfrm>
          </p:contentPart>
        </mc:Choice>
        <mc:Fallback xmlns="">
          <p:pic>
            <p:nvPicPr>
              <p:cNvPr id="116" name="インク 115">
                <a:extLst>
                  <a:ext uri="{FF2B5EF4-FFF2-40B4-BE49-F238E27FC236}">
                    <a16:creationId xmlns:a16="http://schemas.microsoft.com/office/drawing/2014/main" id="{A9464F99-B447-F94D-8966-685BE6209D49}"/>
                  </a:ext>
                </a:extLst>
              </p:cNvPr>
              <p:cNvPicPr/>
              <p:nvPr/>
            </p:nvPicPr>
            <p:blipFill>
              <a:blip r:embed="rId7"/>
              <a:stretch>
                <a:fillRect/>
              </a:stretch>
            </p:blipFill>
            <p:spPr>
              <a:xfrm>
                <a:off x="9157149" y="4039699"/>
                <a:ext cx="18000" cy="18000"/>
              </a:xfrm>
              <a:prstGeom prst="rect">
                <a:avLst/>
              </a:prstGeom>
            </p:spPr>
          </p:pic>
        </mc:Fallback>
      </mc:AlternateContent>
      <p:cxnSp>
        <p:nvCxnSpPr>
          <p:cNvPr id="94" name="直線コネクタ 93">
            <a:extLst>
              <a:ext uri="{FF2B5EF4-FFF2-40B4-BE49-F238E27FC236}">
                <a16:creationId xmlns:a16="http://schemas.microsoft.com/office/drawing/2014/main" id="{366F5B15-2FE1-5045-BDB5-93ECB4A8CED3}"/>
              </a:ext>
            </a:extLst>
          </p:cNvPr>
          <p:cNvCxnSpPr>
            <a:cxnSpLocks/>
          </p:cNvCxnSpPr>
          <p:nvPr/>
        </p:nvCxnSpPr>
        <p:spPr>
          <a:xfrm>
            <a:off x="7802822" y="3410829"/>
            <a:ext cx="507973" cy="5026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269A4072-E428-2749-8573-D01A8EFB946F}"/>
              </a:ext>
            </a:extLst>
          </p:cNvPr>
          <p:cNvCxnSpPr>
            <a:cxnSpLocks/>
          </p:cNvCxnSpPr>
          <p:nvPr/>
        </p:nvCxnSpPr>
        <p:spPr>
          <a:xfrm flipV="1">
            <a:off x="8298244" y="3465290"/>
            <a:ext cx="432584" cy="4367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12A17772-5B7A-DB43-8556-348E150B3105}"/>
              </a:ext>
            </a:extLst>
          </p:cNvPr>
          <p:cNvCxnSpPr>
            <a:cxnSpLocks/>
          </p:cNvCxnSpPr>
          <p:nvPr/>
        </p:nvCxnSpPr>
        <p:spPr>
          <a:xfrm>
            <a:off x="8258272" y="3882372"/>
            <a:ext cx="216292" cy="61231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9DED7634-1648-9D40-9906-602D346CB758}"/>
              </a:ext>
            </a:extLst>
          </p:cNvPr>
          <p:cNvCxnSpPr/>
          <p:nvPr/>
        </p:nvCxnSpPr>
        <p:spPr>
          <a:xfrm>
            <a:off x="8695923" y="3487759"/>
            <a:ext cx="397679" cy="276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5F204C5-1CFA-6F4D-B705-3E9D40AD1927}"/>
              </a:ext>
            </a:extLst>
          </p:cNvPr>
          <p:cNvCxnSpPr>
            <a:cxnSpLocks/>
          </p:cNvCxnSpPr>
          <p:nvPr/>
        </p:nvCxnSpPr>
        <p:spPr>
          <a:xfrm flipH="1" flipV="1">
            <a:off x="7766811" y="2972788"/>
            <a:ext cx="44773" cy="4494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F626354-C410-A347-84CA-A4E41CF1953B}"/>
              </a:ext>
            </a:extLst>
          </p:cNvPr>
          <p:cNvCxnSpPr>
            <a:cxnSpLocks/>
          </p:cNvCxnSpPr>
          <p:nvPr/>
        </p:nvCxnSpPr>
        <p:spPr>
          <a:xfrm flipV="1">
            <a:off x="8695923" y="2989984"/>
            <a:ext cx="0" cy="497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325D9ACD-D9B0-2644-B380-B08DA2817C58}"/>
              </a:ext>
            </a:extLst>
          </p:cNvPr>
          <p:cNvCxnSpPr>
            <a:cxnSpLocks/>
          </p:cNvCxnSpPr>
          <p:nvPr/>
        </p:nvCxnSpPr>
        <p:spPr>
          <a:xfrm flipV="1">
            <a:off x="8730828" y="3280060"/>
            <a:ext cx="514418" cy="1852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3FC64096-7E73-2244-ABA9-E248A732FB46}"/>
              </a:ext>
            </a:extLst>
          </p:cNvPr>
          <p:cNvCxnSpPr>
            <a:cxnSpLocks/>
          </p:cNvCxnSpPr>
          <p:nvPr/>
        </p:nvCxnSpPr>
        <p:spPr>
          <a:xfrm flipV="1">
            <a:off x="8412530" y="2998372"/>
            <a:ext cx="289533" cy="1338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2B686C45-3FD9-8A4E-B752-8571CC227E75}"/>
              </a:ext>
            </a:extLst>
          </p:cNvPr>
          <p:cNvCxnSpPr>
            <a:cxnSpLocks/>
          </p:cNvCxnSpPr>
          <p:nvPr/>
        </p:nvCxnSpPr>
        <p:spPr>
          <a:xfrm flipH="1" flipV="1">
            <a:off x="8190099" y="3372675"/>
            <a:ext cx="108145" cy="5293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373CFD82-2E52-3641-A79E-BD1E27CED59D}"/>
              </a:ext>
            </a:extLst>
          </p:cNvPr>
          <p:cNvCxnSpPr>
            <a:cxnSpLocks/>
          </p:cNvCxnSpPr>
          <p:nvPr/>
        </p:nvCxnSpPr>
        <p:spPr>
          <a:xfrm flipV="1">
            <a:off x="8402858" y="4481234"/>
            <a:ext cx="79848" cy="63549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E6265669-A08E-F046-A0EA-85A503CD6EDB}"/>
              </a:ext>
            </a:extLst>
          </p:cNvPr>
          <p:cNvCxnSpPr>
            <a:cxnSpLocks/>
          </p:cNvCxnSpPr>
          <p:nvPr/>
        </p:nvCxnSpPr>
        <p:spPr>
          <a:xfrm>
            <a:off x="8498576" y="4473479"/>
            <a:ext cx="555950" cy="2354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D74C5F38-C81E-F340-9798-72AFB4C01E74}"/>
              </a:ext>
            </a:extLst>
          </p:cNvPr>
          <p:cNvCxnSpPr>
            <a:cxnSpLocks/>
          </p:cNvCxnSpPr>
          <p:nvPr/>
        </p:nvCxnSpPr>
        <p:spPr>
          <a:xfrm flipV="1">
            <a:off x="9054526" y="4514345"/>
            <a:ext cx="108145" cy="194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5EBCDA5-496F-FA4E-BCC2-6FA1ADA56C89}"/>
              </a:ext>
            </a:extLst>
          </p:cNvPr>
          <p:cNvCxnSpPr>
            <a:cxnSpLocks/>
          </p:cNvCxnSpPr>
          <p:nvPr/>
        </p:nvCxnSpPr>
        <p:spPr>
          <a:xfrm flipV="1">
            <a:off x="9054526" y="4618765"/>
            <a:ext cx="511300" cy="902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1C29763F-ED99-A941-981F-13AC12D846AC}"/>
              </a:ext>
            </a:extLst>
          </p:cNvPr>
          <p:cNvCxnSpPr>
            <a:cxnSpLocks/>
          </p:cNvCxnSpPr>
          <p:nvPr/>
        </p:nvCxnSpPr>
        <p:spPr>
          <a:xfrm flipV="1">
            <a:off x="7866401" y="5101067"/>
            <a:ext cx="539988" cy="9733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9E9BA55-BF2D-8240-A861-F20CF89239CD}"/>
              </a:ext>
            </a:extLst>
          </p:cNvPr>
          <p:cNvCxnSpPr>
            <a:cxnSpLocks/>
          </p:cNvCxnSpPr>
          <p:nvPr/>
        </p:nvCxnSpPr>
        <p:spPr>
          <a:xfrm>
            <a:off x="7866400" y="4448004"/>
            <a:ext cx="608164" cy="2547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D34D981D-2629-1546-AC96-9D67B3C4A3EA}"/>
              </a:ext>
            </a:extLst>
          </p:cNvPr>
          <p:cNvCxnSpPr>
            <a:cxnSpLocks/>
          </p:cNvCxnSpPr>
          <p:nvPr/>
        </p:nvCxnSpPr>
        <p:spPr>
          <a:xfrm flipH="1">
            <a:off x="7675679" y="4448004"/>
            <a:ext cx="224887" cy="22812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E26AA17-B927-3E4D-893E-25A2EDA60EF3}"/>
              </a:ext>
            </a:extLst>
          </p:cNvPr>
          <p:cNvCxnSpPr>
            <a:cxnSpLocks/>
          </p:cNvCxnSpPr>
          <p:nvPr/>
        </p:nvCxnSpPr>
        <p:spPr>
          <a:xfrm>
            <a:off x="7703139" y="4208190"/>
            <a:ext cx="180346" cy="23981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8C9D298A-C7B0-BE46-AA1C-8592E60CB187}"/>
              </a:ext>
            </a:extLst>
          </p:cNvPr>
          <p:cNvCxnSpPr>
            <a:cxnSpLocks/>
          </p:cNvCxnSpPr>
          <p:nvPr/>
        </p:nvCxnSpPr>
        <p:spPr>
          <a:xfrm>
            <a:off x="8417758" y="5105521"/>
            <a:ext cx="312700" cy="43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E7F1C543-D045-6B4D-9CE3-E8A65C0275FE}"/>
              </a:ext>
            </a:extLst>
          </p:cNvPr>
          <p:cNvCxnSpPr>
            <a:cxnSpLocks/>
          </p:cNvCxnSpPr>
          <p:nvPr/>
        </p:nvCxnSpPr>
        <p:spPr>
          <a:xfrm>
            <a:off x="8438125" y="5125042"/>
            <a:ext cx="91410" cy="3226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D1C745-8B82-3F45-AC94-E070E5B18F36}"/>
              </a:ext>
            </a:extLst>
          </p:cNvPr>
          <p:cNvCxnSpPr>
            <a:cxnSpLocks/>
          </p:cNvCxnSpPr>
          <p:nvPr/>
        </p:nvCxnSpPr>
        <p:spPr>
          <a:xfrm flipH="1" flipV="1">
            <a:off x="9054526" y="4722852"/>
            <a:ext cx="39075" cy="3782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6F2D612-F339-1E45-8260-5E0655F3E79A}"/>
              </a:ext>
            </a:extLst>
          </p:cNvPr>
          <p:cNvCxnSpPr>
            <a:cxnSpLocks/>
          </p:cNvCxnSpPr>
          <p:nvPr/>
        </p:nvCxnSpPr>
        <p:spPr>
          <a:xfrm flipV="1">
            <a:off x="8730828" y="4911960"/>
            <a:ext cx="53702" cy="2515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7D2B64EC-E198-1D44-8746-C489CCC82E01}"/>
              </a:ext>
            </a:extLst>
          </p:cNvPr>
          <p:cNvCxnSpPr>
            <a:cxnSpLocks/>
          </p:cNvCxnSpPr>
          <p:nvPr/>
        </p:nvCxnSpPr>
        <p:spPr>
          <a:xfrm>
            <a:off x="8730828" y="5149737"/>
            <a:ext cx="254996" cy="202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13AF83C8-6DDB-2A4A-8C2E-FCE9ABC3DD6B}"/>
              </a:ext>
            </a:extLst>
          </p:cNvPr>
          <p:cNvCxnSpPr>
            <a:cxnSpLocks/>
          </p:cNvCxnSpPr>
          <p:nvPr/>
        </p:nvCxnSpPr>
        <p:spPr>
          <a:xfrm flipH="1">
            <a:off x="7273704" y="3438844"/>
            <a:ext cx="518718" cy="34118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5F376A53-A293-DC4D-B552-48888241DEE1}"/>
              </a:ext>
            </a:extLst>
          </p:cNvPr>
          <p:cNvCxnSpPr>
            <a:cxnSpLocks/>
          </p:cNvCxnSpPr>
          <p:nvPr/>
        </p:nvCxnSpPr>
        <p:spPr>
          <a:xfrm flipH="1" flipV="1">
            <a:off x="7273704" y="3780030"/>
            <a:ext cx="31757" cy="33495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3A0B162C-AEAF-1044-B89F-B4D7C222782A}"/>
              </a:ext>
            </a:extLst>
          </p:cNvPr>
          <p:cNvCxnSpPr>
            <a:cxnSpLocks/>
          </p:cNvCxnSpPr>
          <p:nvPr/>
        </p:nvCxnSpPr>
        <p:spPr>
          <a:xfrm flipH="1" flipV="1">
            <a:off x="7788394" y="3439884"/>
            <a:ext cx="482662" cy="47650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C5A67125-693D-6446-8196-AE5E395B85AC}"/>
              </a:ext>
            </a:extLst>
          </p:cNvPr>
          <p:cNvCxnSpPr>
            <a:cxnSpLocks/>
          </p:cNvCxnSpPr>
          <p:nvPr/>
        </p:nvCxnSpPr>
        <p:spPr>
          <a:xfrm flipH="1">
            <a:off x="8446840" y="4484622"/>
            <a:ext cx="73979" cy="61052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5" name="正方形/長方形 144">
                <a:extLst>
                  <a:ext uri="{FF2B5EF4-FFF2-40B4-BE49-F238E27FC236}">
                    <a16:creationId xmlns:a16="http://schemas.microsoft.com/office/drawing/2014/main" id="{48D4398B-5731-A545-9CEB-82C51E206293}"/>
                  </a:ext>
                </a:extLst>
              </p:cNvPr>
              <p:cNvSpPr/>
              <p:nvPr/>
            </p:nvSpPr>
            <p:spPr>
              <a:xfrm>
                <a:off x="7800217" y="2451965"/>
                <a:ext cx="6175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solidFill>
                                <a:srgbClr val="FF0000"/>
                              </a:solidFill>
                              <a:latin typeface="Cambria Math" panose="02040503050406030204" pitchFamily="18" charset="0"/>
                            </a:rPr>
                          </m:ctrlPr>
                        </m:sSubPr>
                        <m:e>
                          <m:r>
                            <a:rPr kumimoji="1" lang="en-US" altLang="ja-JP" sz="2800" i="1">
                              <a:solidFill>
                                <a:srgbClr val="FF0000"/>
                              </a:solidFill>
                              <a:latin typeface="Cambria Math" panose="02040503050406030204" pitchFamily="18" charset="0"/>
                            </a:rPr>
                            <m:t>𝑇</m:t>
                          </m:r>
                        </m:e>
                        <m:sub>
                          <m:r>
                            <a:rPr kumimoji="1" lang="en-US" altLang="ja-JP" sz="2800" i="1">
                              <a:solidFill>
                                <a:srgbClr val="FF0000"/>
                              </a:solidFill>
                              <a:latin typeface="Cambria Math" panose="02040503050406030204" pitchFamily="18" charset="0"/>
                            </a:rPr>
                            <m:t>1</m:t>
                          </m:r>
                        </m:sub>
                      </m:sSub>
                    </m:oMath>
                  </m:oMathPara>
                </a14:m>
                <a:endParaRPr lang="ja-JP" altLang="en-US"/>
              </a:p>
            </p:txBody>
          </p:sp>
        </mc:Choice>
        <mc:Fallback xmlns="">
          <p:sp>
            <p:nvSpPr>
              <p:cNvPr id="145" name="正方形/長方形 144">
                <a:extLst>
                  <a:ext uri="{FF2B5EF4-FFF2-40B4-BE49-F238E27FC236}">
                    <a16:creationId xmlns:a16="http://schemas.microsoft.com/office/drawing/2014/main" id="{48D4398B-5731-A545-9CEB-82C51E206293}"/>
                  </a:ext>
                </a:extLst>
              </p:cNvPr>
              <p:cNvSpPr>
                <a:spLocks noRot="1" noChangeAspect="1" noMove="1" noResize="1" noEditPoints="1" noAdjustHandles="1" noChangeArrowheads="1" noChangeShapeType="1" noTextEdit="1"/>
              </p:cNvSpPr>
              <p:nvPr/>
            </p:nvSpPr>
            <p:spPr>
              <a:xfrm>
                <a:off x="7800217" y="2451965"/>
                <a:ext cx="617541" cy="523220"/>
              </a:xfrm>
              <a:prstGeom prst="rect">
                <a:avLst/>
              </a:prstGeom>
              <a:blipFill>
                <a:blip r:embed="rId8"/>
                <a:stretch>
                  <a:fillRect b="-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6" name="正方形/長方形 145">
                <a:extLst>
                  <a:ext uri="{FF2B5EF4-FFF2-40B4-BE49-F238E27FC236}">
                    <a16:creationId xmlns:a16="http://schemas.microsoft.com/office/drawing/2014/main" id="{27BB79A1-A7C4-2A43-9442-69624A5712F0}"/>
                  </a:ext>
                </a:extLst>
              </p:cNvPr>
              <p:cNvSpPr/>
              <p:nvPr/>
            </p:nvSpPr>
            <p:spPr>
              <a:xfrm>
                <a:off x="9331029" y="4804905"/>
                <a:ext cx="6258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solidFill>
                                <a:srgbClr val="FFC000"/>
                              </a:solidFill>
                              <a:latin typeface="Cambria Math" panose="02040503050406030204" pitchFamily="18" charset="0"/>
                            </a:rPr>
                          </m:ctrlPr>
                        </m:sSubPr>
                        <m:e>
                          <m:r>
                            <a:rPr kumimoji="1" lang="en-US" altLang="ja-JP" sz="2800" i="1">
                              <a:solidFill>
                                <a:srgbClr val="FFC000"/>
                              </a:solidFill>
                              <a:latin typeface="Cambria Math" panose="02040503050406030204" pitchFamily="18" charset="0"/>
                            </a:rPr>
                            <m:t>𝑇</m:t>
                          </m:r>
                        </m:e>
                        <m:sub>
                          <m:r>
                            <a:rPr kumimoji="1" lang="en-US" altLang="ja-JP" sz="2800" b="0" i="1" smtClean="0">
                              <a:solidFill>
                                <a:srgbClr val="FFC000"/>
                              </a:solidFill>
                              <a:latin typeface="Cambria Math" panose="02040503050406030204" pitchFamily="18" charset="0"/>
                            </a:rPr>
                            <m:t>3</m:t>
                          </m:r>
                        </m:sub>
                      </m:sSub>
                    </m:oMath>
                  </m:oMathPara>
                </a14:m>
                <a:endParaRPr lang="ja-JP" altLang="en-US"/>
              </a:p>
            </p:txBody>
          </p:sp>
        </mc:Choice>
        <mc:Fallback xmlns="">
          <p:sp>
            <p:nvSpPr>
              <p:cNvPr id="146" name="正方形/長方形 145">
                <a:extLst>
                  <a:ext uri="{FF2B5EF4-FFF2-40B4-BE49-F238E27FC236}">
                    <a16:creationId xmlns:a16="http://schemas.microsoft.com/office/drawing/2014/main" id="{27BB79A1-A7C4-2A43-9442-69624A5712F0}"/>
                  </a:ext>
                </a:extLst>
              </p:cNvPr>
              <p:cNvSpPr>
                <a:spLocks noRot="1" noChangeAspect="1" noMove="1" noResize="1" noEditPoints="1" noAdjustHandles="1" noChangeArrowheads="1" noChangeShapeType="1" noTextEdit="1"/>
              </p:cNvSpPr>
              <p:nvPr/>
            </p:nvSpPr>
            <p:spPr>
              <a:xfrm>
                <a:off x="9331029" y="4804905"/>
                <a:ext cx="625812" cy="523220"/>
              </a:xfrm>
              <a:prstGeom prst="rect">
                <a:avLst/>
              </a:prstGeom>
              <a:blipFill>
                <a:blip r:embed="rId9"/>
                <a:stretch>
                  <a:fillRect b="-23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正方形/長方形 146">
                <a:extLst>
                  <a:ext uri="{FF2B5EF4-FFF2-40B4-BE49-F238E27FC236}">
                    <a16:creationId xmlns:a16="http://schemas.microsoft.com/office/drawing/2014/main" id="{25198AEC-D8A9-E543-9866-990A5BB9CB49}"/>
                  </a:ext>
                </a:extLst>
              </p:cNvPr>
              <p:cNvSpPr/>
              <p:nvPr/>
            </p:nvSpPr>
            <p:spPr>
              <a:xfrm>
                <a:off x="6859299" y="4350049"/>
                <a:ext cx="6258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solidFill>
                                <a:srgbClr val="92D050"/>
                              </a:solidFill>
                              <a:latin typeface="Cambria Math" panose="02040503050406030204" pitchFamily="18" charset="0"/>
                            </a:rPr>
                          </m:ctrlPr>
                        </m:sSubPr>
                        <m:e>
                          <m:r>
                            <a:rPr kumimoji="1" lang="en-US" altLang="ja-JP" sz="2800" i="1">
                              <a:solidFill>
                                <a:srgbClr val="92D050"/>
                              </a:solidFill>
                              <a:latin typeface="Cambria Math" panose="02040503050406030204" pitchFamily="18" charset="0"/>
                            </a:rPr>
                            <m:t>𝑇</m:t>
                          </m:r>
                        </m:e>
                        <m:sub>
                          <m:r>
                            <a:rPr kumimoji="1" lang="en-US" altLang="ja-JP" sz="2800" b="0" i="1" smtClean="0">
                              <a:solidFill>
                                <a:srgbClr val="92D050"/>
                              </a:solidFill>
                              <a:latin typeface="Cambria Math" panose="02040503050406030204" pitchFamily="18" charset="0"/>
                            </a:rPr>
                            <m:t>2</m:t>
                          </m:r>
                        </m:sub>
                      </m:sSub>
                    </m:oMath>
                  </m:oMathPara>
                </a14:m>
                <a:endParaRPr lang="ja-JP" altLang="en-US"/>
              </a:p>
            </p:txBody>
          </p:sp>
        </mc:Choice>
        <mc:Fallback xmlns="">
          <p:sp>
            <p:nvSpPr>
              <p:cNvPr id="147" name="正方形/長方形 146">
                <a:extLst>
                  <a:ext uri="{FF2B5EF4-FFF2-40B4-BE49-F238E27FC236}">
                    <a16:creationId xmlns:a16="http://schemas.microsoft.com/office/drawing/2014/main" id="{25198AEC-D8A9-E543-9866-990A5BB9CB49}"/>
                  </a:ext>
                </a:extLst>
              </p:cNvPr>
              <p:cNvSpPr>
                <a:spLocks noRot="1" noChangeAspect="1" noMove="1" noResize="1" noEditPoints="1" noAdjustHandles="1" noChangeArrowheads="1" noChangeShapeType="1" noTextEdit="1"/>
              </p:cNvSpPr>
              <p:nvPr/>
            </p:nvSpPr>
            <p:spPr>
              <a:xfrm>
                <a:off x="6859299" y="4350049"/>
                <a:ext cx="625812" cy="523220"/>
              </a:xfrm>
              <a:prstGeom prst="rect">
                <a:avLst/>
              </a:prstGeom>
              <a:blipFill>
                <a:blip r:embed="rId10"/>
                <a:stretch>
                  <a:fillRect b="-23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4" name="正方形/長方形 183">
                <a:extLst>
                  <a:ext uri="{FF2B5EF4-FFF2-40B4-BE49-F238E27FC236}">
                    <a16:creationId xmlns:a16="http://schemas.microsoft.com/office/drawing/2014/main" id="{5BA7EF54-1D03-FC4E-A518-E167B2E290AA}"/>
                  </a:ext>
                </a:extLst>
              </p:cNvPr>
              <p:cNvSpPr/>
              <p:nvPr/>
            </p:nvSpPr>
            <p:spPr>
              <a:xfrm>
                <a:off x="3681280" y="2531314"/>
                <a:ext cx="5051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tx1"/>
                          </a:solidFill>
                          <a:latin typeface="Cambria Math" panose="02040503050406030204" pitchFamily="18" charset="0"/>
                        </a:rPr>
                        <m:t>𝑇</m:t>
                      </m:r>
                    </m:oMath>
                  </m:oMathPara>
                </a14:m>
                <a:endParaRPr lang="ja-JP" altLang="en-US"/>
              </a:p>
            </p:txBody>
          </p:sp>
        </mc:Choice>
        <mc:Fallback xmlns="">
          <p:sp>
            <p:nvSpPr>
              <p:cNvPr id="184" name="正方形/長方形 183">
                <a:extLst>
                  <a:ext uri="{FF2B5EF4-FFF2-40B4-BE49-F238E27FC236}">
                    <a16:creationId xmlns:a16="http://schemas.microsoft.com/office/drawing/2014/main" id="{5BA7EF54-1D03-FC4E-A518-E167B2E290AA}"/>
                  </a:ext>
                </a:extLst>
              </p:cNvPr>
              <p:cNvSpPr>
                <a:spLocks noRot="1" noChangeAspect="1" noMove="1" noResize="1" noEditPoints="1" noAdjustHandles="1" noChangeArrowheads="1" noChangeShapeType="1" noTextEdit="1"/>
              </p:cNvSpPr>
              <p:nvPr/>
            </p:nvSpPr>
            <p:spPr>
              <a:xfrm>
                <a:off x="3681280" y="2531314"/>
                <a:ext cx="505138" cy="523220"/>
              </a:xfrm>
              <a:prstGeom prst="rect">
                <a:avLst/>
              </a:prstGeom>
              <a:blipFill>
                <a:blip r:embed="rId11"/>
                <a:stretch>
                  <a:fillRect/>
                </a:stretch>
              </a:blipFill>
            </p:spPr>
            <p:txBody>
              <a:bodyPr/>
              <a:lstStyle/>
              <a:p>
                <a:r>
                  <a:rPr lang="ja-JP" altLang="en-US">
                    <a:noFill/>
                  </a:rPr>
                  <a:t> </a:t>
                </a:r>
              </a:p>
            </p:txBody>
          </p:sp>
        </mc:Fallback>
      </mc:AlternateContent>
      <p:sp>
        <p:nvSpPr>
          <p:cNvPr id="185" name="左右矢印 184">
            <a:extLst>
              <a:ext uri="{FF2B5EF4-FFF2-40B4-BE49-F238E27FC236}">
                <a16:creationId xmlns:a16="http://schemas.microsoft.com/office/drawing/2014/main" id="{57461FDF-7633-1C4A-9D51-2691F373DF51}"/>
              </a:ext>
            </a:extLst>
          </p:cNvPr>
          <p:cNvSpPr/>
          <p:nvPr/>
        </p:nvSpPr>
        <p:spPr>
          <a:xfrm>
            <a:off x="5484334" y="3875606"/>
            <a:ext cx="1031936" cy="467853"/>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87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3CE33D39-6BAE-7642-BD00-0AE3F45B43A7}"/>
                  </a:ext>
                </a:extLst>
              </p:cNvPr>
              <p:cNvSpPr/>
              <p:nvPr/>
            </p:nvSpPr>
            <p:spPr>
              <a:xfrm>
                <a:off x="672591" y="2643145"/>
                <a:ext cx="10280074" cy="174864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Let </a:t>
                </a:r>
                <a14:m>
                  <m:oMath xmlns:m="http://schemas.openxmlformats.org/officeDocument/2006/math">
                    <m:r>
                      <a:rPr kumimoji="1" lang="en-US" altLang="ja-JP" sz="2400" b="0" i="1" smtClean="0">
                        <a:solidFill>
                          <a:schemeClr val="tx1"/>
                        </a:solidFill>
                        <a:latin typeface="Cambria Math" panose="02040503050406030204" pitchFamily="18" charset="0"/>
                      </a:rPr>
                      <m:t>𝑇</m:t>
                    </m:r>
                  </m:oMath>
                </a14:m>
                <a:r>
                  <a:rPr kumimoji="1" lang="en-US" altLang="ja-JP" sz="2400" dirty="0">
                    <a:solidFill>
                      <a:schemeClr val="tx1"/>
                    </a:solidFill>
                  </a:rPr>
                  <a:t> be a minimum Steiner tree for the terminal set </a:t>
                </a:r>
                <a14:m>
                  <m:oMath xmlns:m="http://schemas.openxmlformats.org/officeDocument/2006/math">
                    <m:r>
                      <a:rPr kumimoji="1" lang="en-US" altLang="ja-JP" sz="2400" b="0" i="1" smtClean="0">
                        <a:solidFill>
                          <a:schemeClr val="tx1"/>
                        </a:solidFill>
                        <a:latin typeface="Cambria Math" panose="02040503050406030204" pitchFamily="18" charset="0"/>
                      </a:rPr>
                      <m:t>𝐾</m:t>
                    </m:r>
                  </m:oMath>
                </a14:m>
                <a:r>
                  <a:rPr kumimoji="1" lang="en-US" altLang="ja-JP" sz="2400" dirty="0">
                    <a:solidFill>
                      <a:schemeClr val="tx1"/>
                    </a:solidFill>
                  </a:rPr>
                  <a:t> with </a:t>
                </a:r>
                <a14:m>
                  <m:oMath xmlns:m="http://schemas.openxmlformats.org/officeDocument/2006/math">
                    <m:d>
                      <m:dPr>
                        <m:begChr m:val="|"/>
                        <m:endChr m:val="|"/>
                        <m:ctrlPr>
                          <a:rPr kumimoji="1" lang="en-US" altLang="ja-JP" sz="2400" b="0" i="1" smtClean="0">
                            <a:solidFill>
                              <a:schemeClr val="tx1"/>
                            </a:solidFill>
                            <a:latin typeface="Cambria Math" panose="02040503050406030204" pitchFamily="18" charset="0"/>
                          </a:rPr>
                        </m:ctrlPr>
                      </m:dPr>
                      <m:e>
                        <m:r>
                          <a:rPr kumimoji="1" lang="en-US" altLang="ja-JP" sz="2400" b="0" i="1" smtClean="0">
                            <a:solidFill>
                              <a:schemeClr val="tx1"/>
                            </a:solidFill>
                            <a:latin typeface="Cambria Math" panose="02040503050406030204" pitchFamily="18" charset="0"/>
                          </a:rPr>
                          <m:t>𝐾</m:t>
                        </m:r>
                      </m:e>
                    </m:d>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𝑘</m:t>
                    </m:r>
                  </m:oMath>
                </a14:m>
                <a:r>
                  <a:rPr kumimoji="1" lang="en-US" altLang="ja-JP" sz="2400" dirty="0">
                    <a:solidFill>
                      <a:schemeClr val="tx1"/>
                    </a:solidFill>
                  </a:rPr>
                  <a:t>. </a:t>
                </a:r>
              </a:p>
              <a:p>
                <a:pPr algn="ctr"/>
                <a:r>
                  <a:rPr kumimoji="1" lang="en-US" altLang="ja-JP" sz="2400" dirty="0">
                    <a:solidFill>
                      <a:schemeClr val="tx1"/>
                    </a:solidFill>
                  </a:rPr>
                  <a:t>For any </a:t>
                </a:r>
                <a14:m>
                  <m:oMath xmlns:m="http://schemas.openxmlformats.org/officeDocument/2006/math">
                    <m:r>
                      <a:rPr kumimoji="1" lang="en-US" altLang="ja-JP" sz="2400" b="0" i="1" smtClean="0">
                        <a:solidFill>
                          <a:schemeClr val="tx1"/>
                        </a:solidFill>
                        <a:latin typeface="Cambria Math" panose="02040503050406030204" pitchFamily="18" charset="0"/>
                      </a:rPr>
                      <m:t>𝛼</m:t>
                    </m:r>
                    <m:r>
                      <a:rPr kumimoji="1" lang="en-US" altLang="ja-JP" sz="2400" b="0" i="1" smtClean="0">
                        <a:solidFill>
                          <a:schemeClr val="tx1"/>
                        </a:solidFill>
                        <a:latin typeface="Cambria Math" panose="02040503050406030204" pitchFamily="18" charset="0"/>
                      </a:rPr>
                      <m:t>∈(0,1/2)</m:t>
                    </m:r>
                  </m:oMath>
                </a14:m>
                <a:r>
                  <a:rPr kumimoji="1" lang="en-US" altLang="ja-JP" sz="2400" dirty="0">
                    <a:solidFill>
                      <a:schemeClr val="tx1"/>
                    </a:solidFill>
                  </a:rPr>
                  <a:t> and </a:t>
                </a:r>
                <a14:m>
                  <m:oMath xmlns:m="http://schemas.openxmlformats.org/officeDocument/2006/math">
                    <m:r>
                      <a:rPr kumimoji="1" lang="en-US" altLang="ja-JP" sz="2400" b="0" i="1" smtClean="0">
                        <a:solidFill>
                          <a:schemeClr val="tx1"/>
                        </a:solidFill>
                        <a:latin typeface="Cambria Math" panose="02040503050406030204" pitchFamily="18" charset="0"/>
                      </a:rPr>
                      <m:t>𝜀</m:t>
                    </m:r>
                    <m:r>
                      <a:rPr kumimoji="1" lang="en-US" altLang="ja-JP" sz="2400" b="0" i="1" smtClean="0">
                        <a:solidFill>
                          <a:schemeClr val="tx1"/>
                        </a:solidFill>
                        <a:latin typeface="Cambria Math" panose="02040503050406030204" pitchFamily="18" charset="0"/>
                      </a:rPr>
                      <m:t>∈(0,1)</m:t>
                    </m:r>
                  </m:oMath>
                </a14:m>
                <a:r>
                  <a:rPr kumimoji="1" lang="en-US" altLang="ja-JP" sz="2400" dirty="0">
                    <a:solidFill>
                      <a:schemeClr val="tx1"/>
                    </a:solidFill>
                  </a:rPr>
                  <a:t>, there exists a </a:t>
                </a:r>
                <a14:m>
                  <m:oMath xmlns:m="http://schemas.openxmlformats.org/officeDocument/2006/math">
                    <m:r>
                      <a:rPr kumimoji="1" lang="en-US" altLang="ja-JP" sz="2400" i="1" dirty="0">
                        <a:solidFill>
                          <a:schemeClr val="tx1"/>
                        </a:solidFill>
                        <a:latin typeface="Cambria Math" panose="02040503050406030204" pitchFamily="18" charset="0"/>
                      </a:rPr>
                      <m:t>2</m:t>
                    </m:r>
                  </m:oMath>
                </a14:m>
                <a:r>
                  <a:rPr kumimoji="1" lang="en-US" altLang="ja-JP" sz="2400" dirty="0">
                    <a:solidFill>
                      <a:schemeClr val="tx1"/>
                    </a:solidFill>
                  </a:rPr>
                  <a:t>-split </a:t>
                </a:r>
                <a14:m>
                  <m:oMath xmlns:m="http://schemas.openxmlformats.org/officeDocument/2006/math">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i="1">
                            <a:solidFill>
                              <a:schemeClr val="tx1"/>
                            </a:solidFill>
                            <a:latin typeface="Cambria Math" panose="02040503050406030204" pitchFamily="18" charset="0"/>
                          </a:rPr>
                          <m:t>1</m:t>
                        </m:r>
                      </m:sub>
                    </m:sSub>
                    <m:r>
                      <a:rPr kumimoji="1" lang="en-US" altLang="ja-JP" sz="2400" i="1">
                        <a:solidFill>
                          <a:schemeClr val="tx1"/>
                        </a:solidFill>
                        <a:latin typeface="Cambria Math" panose="02040503050406030204" pitchFamily="18" charset="0"/>
                      </a:rPr>
                      <m:t>,</m:t>
                    </m:r>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i="1">
                            <a:solidFill>
                              <a:schemeClr val="tx1"/>
                            </a:solidFill>
                            <a:latin typeface="Cambria Math" panose="02040503050406030204" pitchFamily="18" charset="0"/>
                          </a:rPr>
                          <m:t>2</m:t>
                        </m:r>
                      </m:sub>
                    </m:sSub>
                  </m:oMath>
                </a14:m>
                <a:r>
                  <a:rPr kumimoji="1" lang="en-US" altLang="ja-JP" sz="2400" dirty="0">
                    <a:solidFill>
                      <a:schemeClr val="tx1"/>
                    </a:solidFill>
                  </a:rPr>
                  <a:t> of </a:t>
                </a:r>
                <a14:m>
                  <m:oMath xmlns:m="http://schemas.openxmlformats.org/officeDocument/2006/math">
                    <m:r>
                      <a:rPr kumimoji="1" lang="en-US" altLang="ja-JP" sz="2400" i="1" smtClean="0">
                        <a:solidFill>
                          <a:schemeClr val="tx1"/>
                        </a:solidFill>
                        <a:latin typeface="Cambria Math" panose="02040503050406030204" pitchFamily="18" charset="0"/>
                      </a:rPr>
                      <m:t>𝑇</m:t>
                    </m:r>
                  </m:oMath>
                </a14:m>
                <a:r>
                  <a:rPr kumimoji="1" lang="en-US" altLang="ja-JP" sz="2400" dirty="0">
                    <a:solidFill>
                      <a:schemeClr val="tx1"/>
                    </a:solidFill>
                  </a:rPr>
                  <a:t> such that</a:t>
                </a:r>
              </a:p>
              <a:p>
                <a:pPr algn="ctr"/>
                <a14:m>
                  <m:oMath xmlns:m="http://schemas.openxmlformats.org/officeDocument/2006/math">
                    <m:d>
                      <m:dPr>
                        <m:begChr m:val="|"/>
                        <m:endChr m:val="|"/>
                        <m:ctrlPr>
                          <a:rPr kumimoji="1" lang="en-US" altLang="ja-JP" sz="2400" b="0" i="1" smtClean="0">
                            <a:solidFill>
                              <a:srgbClr val="FF0000"/>
                            </a:solidFill>
                            <a:latin typeface="Cambria Math" panose="02040503050406030204" pitchFamily="18" charset="0"/>
                          </a:rPr>
                        </m:ctrlPr>
                      </m:dPr>
                      <m:e>
                        <m:r>
                          <a:rPr kumimoji="1" lang="en-US" altLang="ja-JP" sz="2400" b="0" i="1" smtClean="0">
                            <a:solidFill>
                              <a:srgbClr val="FF0000"/>
                            </a:solidFill>
                            <a:latin typeface="Cambria Math" panose="02040503050406030204" pitchFamily="18" charset="0"/>
                          </a:rPr>
                          <m:t>𝑉</m:t>
                        </m:r>
                        <m:d>
                          <m:dPr>
                            <m:ctrlPr>
                              <a:rPr kumimoji="1" lang="en-US" altLang="ja-JP" sz="2400" b="0" i="1" smtClean="0">
                                <a:solidFill>
                                  <a:srgbClr val="FF0000"/>
                                </a:solidFill>
                                <a:latin typeface="Cambria Math" panose="02040503050406030204" pitchFamily="18" charset="0"/>
                              </a:rPr>
                            </m:ctrlPr>
                          </m:dPr>
                          <m:e>
                            <m:sSub>
                              <m:sSubPr>
                                <m:ctrlPr>
                                  <a:rPr kumimoji="1" lang="en-US" altLang="ja-JP" sz="2400" b="0" i="1" smtClean="0">
                                    <a:solidFill>
                                      <a:srgbClr val="FF0000"/>
                                    </a:solidFill>
                                    <a:latin typeface="Cambria Math" panose="02040503050406030204" pitchFamily="18" charset="0"/>
                                  </a:rPr>
                                </m:ctrlPr>
                              </m:sSubPr>
                              <m:e>
                                <m:r>
                                  <a:rPr kumimoji="1" lang="en-US" altLang="ja-JP" sz="2400" b="0" i="1" smtClean="0">
                                    <a:solidFill>
                                      <a:srgbClr val="FF0000"/>
                                    </a:solidFill>
                                    <a:latin typeface="Cambria Math" panose="02040503050406030204" pitchFamily="18" charset="0"/>
                                  </a:rPr>
                                  <m:t>𝑇</m:t>
                                </m:r>
                              </m:e>
                              <m:sub>
                                <m:r>
                                  <a:rPr kumimoji="1" lang="en-US" altLang="ja-JP" sz="2400" b="0" i="1" smtClean="0">
                                    <a:solidFill>
                                      <a:srgbClr val="FF0000"/>
                                    </a:solidFill>
                                    <a:latin typeface="Cambria Math" panose="02040503050406030204" pitchFamily="18" charset="0"/>
                                  </a:rPr>
                                  <m:t>1</m:t>
                                </m:r>
                              </m:sub>
                            </m:sSub>
                          </m:e>
                        </m:d>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𝐾</m:t>
                        </m:r>
                      </m:e>
                    </m:d>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𝛼</m:t>
                    </m:r>
                    <m:r>
                      <a:rPr kumimoji="1" lang="en-US" altLang="ja-JP" sz="2400" b="0" i="1" smtClean="0">
                        <a:solidFill>
                          <a:srgbClr val="FF0000"/>
                        </a:solidFill>
                        <a:latin typeface="Cambria Math" panose="02040503050406030204" pitchFamily="18" charset="0"/>
                      </a:rPr>
                      <m:t>𝑘</m:t>
                    </m:r>
                  </m:oMath>
                </a14:m>
                <a:r>
                  <a:rPr kumimoji="1" lang="en-US" altLang="ja-JP" sz="2400" dirty="0">
                    <a:solidFill>
                      <a:srgbClr val="FF0000"/>
                    </a:solidFill>
                  </a:rPr>
                  <a:t> </a:t>
                </a:r>
                <a:r>
                  <a:rPr kumimoji="1" lang="en-US" altLang="ja-JP" sz="2400" dirty="0">
                    <a:solidFill>
                      <a:schemeClr val="tx1"/>
                    </a:solidFill>
                  </a:rPr>
                  <a:t>and </a:t>
                </a:r>
                <a14:m>
                  <m:oMath xmlns:m="http://schemas.openxmlformats.org/officeDocument/2006/math">
                    <m:d>
                      <m:dPr>
                        <m:begChr m:val="|"/>
                        <m:endChr m:val="|"/>
                        <m:ctrlPr>
                          <a:rPr kumimoji="1" lang="en-US" altLang="ja-JP" sz="2400" b="0" i="1" smtClean="0">
                            <a:solidFill>
                              <a:srgbClr val="FF0000"/>
                            </a:solidFill>
                            <a:latin typeface="Cambria Math" panose="02040503050406030204" pitchFamily="18" charset="0"/>
                          </a:rPr>
                        </m:ctrlPr>
                      </m:dPr>
                      <m:e>
                        <m:r>
                          <a:rPr kumimoji="1" lang="en-US" altLang="ja-JP" sz="2400" b="0" i="1" smtClean="0">
                            <a:solidFill>
                              <a:srgbClr val="FF0000"/>
                            </a:solidFill>
                            <a:latin typeface="Cambria Math" panose="02040503050406030204" pitchFamily="18" charset="0"/>
                          </a:rPr>
                          <m:t>𝐴</m:t>
                        </m:r>
                      </m:e>
                    </m:d>
                    <m:r>
                      <a:rPr kumimoji="1" lang="en-US" altLang="ja-JP" sz="2400" b="0" i="1" smtClean="0">
                        <a:solidFill>
                          <a:srgbClr val="FF0000"/>
                        </a:solidFill>
                        <a:latin typeface="Cambria Math" panose="02040503050406030204" pitchFamily="18" charset="0"/>
                      </a:rPr>
                      <m:t>=</m:t>
                    </m:r>
                    <m:r>
                      <a:rPr kumimoji="1" lang="en-US" altLang="ja-JP" sz="2400" b="0" i="1" smtClean="0">
                        <a:solidFill>
                          <a:srgbClr val="FF0000"/>
                        </a:solidFill>
                        <a:latin typeface="Cambria Math" panose="02040503050406030204" pitchFamily="18" charset="0"/>
                      </a:rPr>
                      <m:t>𝑂</m:t>
                    </m:r>
                    <m:r>
                      <a:rPr kumimoji="1" lang="en-US" altLang="ja-JP" sz="2400" b="0" i="1" smtClean="0">
                        <a:solidFill>
                          <a:srgbClr val="FF0000"/>
                        </a:solidFill>
                        <a:latin typeface="Cambria Math" panose="02040503050406030204" pitchFamily="18" charset="0"/>
                      </a:rPr>
                      <m:t>(1)</m:t>
                    </m:r>
                  </m:oMath>
                </a14:m>
                <a:r>
                  <a:rPr kumimoji="1" lang="en-US" altLang="ja-JP" sz="2400" dirty="0">
                    <a:solidFill>
                      <a:schemeClr val="tx1"/>
                    </a:solidFill>
                  </a:rPr>
                  <a:t>.</a:t>
                </a:r>
              </a:p>
            </p:txBody>
          </p:sp>
        </mc:Choice>
        <mc:Fallback xmlns="">
          <p:sp>
            <p:nvSpPr>
              <p:cNvPr id="5" name="正方形/長方形 4">
                <a:extLst>
                  <a:ext uri="{FF2B5EF4-FFF2-40B4-BE49-F238E27FC236}">
                    <a16:creationId xmlns:a16="http://schemas.microsoft.com/office/drawing/2014/main" id="{3CE33D39-6BAE-7642-BD00-0AE3F45B43A7}"/>
                  </a:ext>
                </a:extLst>
              </p:cNvPr>
              <p:cNvSpPr>
                <a:spLocks noRot="1" noChangeAspect="1" noMove="1" noResize="1" noEditPoints="1" noAdjustHandles="1" noChangeArrowheads="1" noChangeShapeType="1" noTextEdit="1"/>
              </p:cNvSpPr>
              <p:nvPr/>
            </p:nvSpPr>
            <p:spPr>
              <a:xfrm>
                <a:off x="672591" y="2643145"/>
                <a:ext cx="10280074" cy="1748641"/>
              </a:xfrm>
              <a:prstGeom prst="rect">
                <a:avLst/>
              </a:prstGeom>
              <a:blipFill>
                <a:blip r:embed="rId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383C418-69E0-024D-8958-AF679498D4C2}"/>
                  </a:ext>
                </a:extLst>
              </p:cNvPr>
              <p:cNvSpPr txBox="1"/>
              <p:nvPr/>
            </p:nvSpPr>
            <p:spPr>
              <a:xfrm>
                <a:off x="839190" y="385403"/>
                <a:ext cx="1518364" cy="646331"/>
              </a:xfrm>
              <a:prstGeom prst="rect">
                <a:avLst/>
              </a:prstGeom>
              <a:noFill/>
            </p:spPr>
            <p:txBody>
              <a:bodyPr wrap="none" rtlCol="0">
                <a:spAutoFit/>
              </a:bodyPr>
              <a:lstStyle/>
              <a:p>
                <a14:m>
                  <m:oMath xmlns:m="http://schemas.openxmlformats.org/officeDocument/2006/math">
                    <m:r>
                      <a:rPr kumimoji="1" lang="en-US" altLang="ja-JP" sz="3600" b="1" i="1" dirty="0" smtClean="0">
                        <a:latin typeface="Cambria Math" panose="02040503050406030204" pitchFamily="18" charset="0"/>
                      </a:rPr>
                      <m:t>𝟐</m:t>
                    </m:r>
                  </m:oMath>
                </a14:m>
                <a:r>
                  <a:rPr kumimoji="1" lang="en-US" altLang="ja-JP" sz="3600" b="1" dirty="0"/>
                  <a:t>-split</a:t>
                </a:r>
                <a:endParaRPr kumimoji="1" lang="ja-JP" altLang="en-US" sz="3600" b="1"/>
              </a:p>
            </p:txBody>
          </p:sp>
        </mc:Choice>
        <mc:Fallback xmlns="">
          <p:sp>
            <p:nvSpPr>
              <p:cNvPr id="6" name="テキスト ボックス 5">
                <a:extLst>
                  <a:ext uri="{FF2B5EF4-FFF2-40B4-BE49-F238E27FC236}">
                    <a16:creationId xmlns:a16="http://schemas.microsoft.com/office/drawing/2014/main" id="{A383C418-69E0-024D-8958-AF679498D4C2}"/>
                  </a:ext>
                </a:extLst>
              </p:cNvPr>
              <p:cNvSpPr txBox="1">
                <a:spLocks noRot="1" noChangeAspect="1" noMove="1" noResize="1" noEditPoints="1" noAdjustHandles="1" noChangeArrowheads="1" noChangeShapeType="1" noTextEdit="1"/>
              </p:cNvSpPr>
              <p:nvPr/>
            </p:nvSpPr>
            <p:spPr>
              <a:xfrm>
                <a:off x="839190" y="385403"/>
                <a:ext cx="1518364" cy="646331"/>
              </a:xfrm>
              <a:prstGeom prst="rect">
                <a:avLst/>
              </a:prstGeom>
              <a:blipFill>
                <a:blip r:embed="rId4"/>
                <a:stretch>
                  <a:fillRect l="-4132" t="-11538" r="-10744" b="-3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CA2F1CC-4251-8B45-A5AE-DD3C085396CA}"/>
                  </a:ext>
                </a:extLst>
              </p:cNvPr>
              <p:cNvSpPr txBox="1"/>
              <p:nvPr/>
            </p:nvSpPr>
            <p:spPr>
              <a:xfrm>
                <a:off x="1033153" y="1239515"/>
                <a:ext cx="9773391" cy="1247842"/>
              </a:xfrm>
              <a:prstGeom prst="rect">
                <a:avLst/>
              </a:prstGeom>
              <a:noFill/>
            </p:spPr>
            <p:txBody>
              <a:bodyPr wrap="square" rtlCol="0">
                <a:spAutoFit/>
              </a:bodyPr>
              <a:lstStyle/>
              <a:p>
                <a:r>
                  <a:rPr kumimoji="1" lang="en-US" altLang="ja-JP" sz="2400" b="0" dirty="0"/>
                  <a:t>We use </a:t>
                </a:r>
                <a14:m>
                  <m:oMath xmlns:m="http://schemas.openxmlformats.org/officeDocument/2006/math">
                    <m:r>
                      <a:rPr kumimoji="1" lang="en-US" altLang="ja-JP" sz="2400" b="0" i="1" dirty="0" smtClean="0">
                        <a:latin typeface="Cambria Math" panose="02040503050406030204" pitchFamily="18" charset="0"/>
                      </a:rPr>
                      <m:t>2</m:t>
                    </m:r>
                  </m:oMath>
                </a14:m>
                <a:r>
                  <a:rPr kumimoji="1" lang="en-US" altLang="ja-JP" sz="2400" dirty="0"/>
                  <a:t>-split of a tree </a:t>
                </a:r>
                <a14:m>
                  <m:oMath xmlns:m="http://schemas.openxmlformats.org/officeDocument/2006/math">
                    <m:r>
                      <a:rPr kumimoji="1" lang="en-US" altLang="ja-JP" sz="2400" b="0" i="1" smtClean="0">
                        <a:latin typeface="Cambria Math" panose="02040503050406030204" pitchFamily="18" charset="0"/>
                      </a:rPr>
                      <m:t>𝑇</m:t>
                    </m:r>
                  </m:oMath>
                </a14:m>
                <a:r>
                  <a:rPr kumimoji="1" lang="en-US" altLang="ja-JP" sz="2400" dirty="0"/>
                  <a:t>: </a:t>
                </a:r>
              </a:p>
              <a:p>
                <a:pPr marL="342900" indent="-342900">
                  <a:buFont typeface="Wingdings" pitchFamily="2" charset="2"/>
                  <a:buChar char="ü"/>
                </a:pPr>
                <a:r>
                  <a:rPr kumimoji="1" lang="en-US" altLang="ja-JP" sz="2400" b="0" dirty="0"/>
                  <a:t>subtrees </a:t>
                </a:r>
                <a14:m>
                  <m:oMath xmlns:m="http://schemas.openxmlformats.org/officeDocument/2006/math">
                    <m:r>
                      <a:rPr kumimoji="1" lang="en-US" altLang="ja-JP" sz="2400">
                        <a:latin typeface="Cambria Math" panose="02040503050406030204" pitchFamily="18" charset="0"/>
                      </a:rPr>
                      <m:t> </m:t>
                    </m:r>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𝑇</m:t>
                        </m:r>
                      </m:e>
                      <m:sub>
                        <m:r>
                          <a:rPr kumimoji="1" lang="en-US" altLang="ja-JP" sz="2400" i="1">
                            <a:latin typeface="Cambria Math" panose="02040503050406030204" pitchFamily="18" charset="0"/>
                          </a:rPr>
                          <m:t>1</m:t>
                        </m:r>
                      </m:sub>
                    </m:sSub>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oMath>
                </a14:m>
                <a:r>
                  <a:rPr kumimoji="1" lang="en-US" altLang="ja-JP" sz="2400" dirty="0"/>
                  <a:t> that cover </a:t>
                </a:r>
                <a14:m>
                  <m:oMath xmlns:m="http://schemas.openxmlformats.org/officeDocument/2006/math">
                    <m:r>
                      <a:rPr kumimoji="1" lang="en-US" altLang="ja-JP" sz="2400" b="0" i="1" smtClean="0">
                        <a:latin typeface="Cambria Math" panose="02040503050406030204" pitchFamily="18" charset="0"/>
                      </a:rPr>
                      <m:t>𝑇</m:t>
                    </m:r>
                  </m:oMath>
                </a14:m>
                <a:endParaRPr kumimoji="1" lang="en-US" altLang="ja-JP" sz="2400" dirty="0"/>
              </a:p>
              <a:p>
                <a:pPr marL="342900" indent="-342900">
                  <a:buFont typeface="Wingdings" pitchFamily="2" charset="2"/>
                  <a:buChar char="ü"/>
                </a:pPr>
                <a:r>
                  <a:rPr kumimoji="1" lang="en-US" altLang="ja-JP" sz="2400" dirty="0"/>
                  <a:t>we call </a:t>
                </a:r>
                <a14:m>
                  <m:oMath xmlns:m="http://schemas.openxmlformats.org/officeDocument/2006/math">
                    <m:r>
                      <a:rPr kumimoji="1" lang="en-US" altLang="ja-JP" sz="2400" b="0" i="1" smtClean="0">
                        <a:latin typeface="Cambria Math" panose="02040503050406030204" pitchFamily="18" charset="0"/>
                      </a:rPr>
                      <m:t>𝐴</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oMath>
                </a14:m>
                <a:r>
                  <a:rPr kumimoji="1" lang="en-US" altLang="ja-JP" sz="2400" dirty="0"/>
                  <a:t> the set of split nodes</a:t>
                </a:r>
              </a:p>
            </p:txBody>
          </p:sp>
        </mc:Choice>
        <mc:Fallback xmlns="">
          <p:sp>
            <p:nvSpPr>
              <p:cNvPr id="7" name="テキスト ボックス 6">
                <a:extLst>
                  <a:ext uri="{FF2B5EF4-FFF2-40B4-BE49-F238E27FC236}">
                    <a16:creationId xmlns:a16="http://schemas.microsoft.com/office/drawing/2014/main" id="{7CA2F1CC-4251-8B45-A5AE-DD3C085396CA}"/>
                  </a:ext>
                </a:extLst>
              </p:cNvPr>
              <p:cNvSpPr txBox="1">
                <a:spLocks noRot="1" noChangeAspect="1" noMove="1" noResize="1" noEditPoints="1" noAdjustHandles="1" noChangeArrowheads="1" noChangeShapeType="1" noTextEdit="1"/>
              </p:cNvSpPr>
              <p:nvPr/>
            </p:nvSpPr>
            <p:spPr>
              <a:xfrm>
                <a:off x="1033153" y="1239515"/>
                <a:ext cx="9773391" cy="1247842"/>
              </a:xfrm>
              <a:prstGeom prst="rect">
                <a:avLst/>
              </a:prstGeom>
              <a:blipFill>
                <a:blip r:embed="rId5"/>
                <a:stretch>
                  <a:fillRect l="-908" t="-4040"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23B58FE9-C80F-9848-B167-238B02BD7B42}"/>
                  </a:ext>
                </a:extLst>
              </p:cNvPr>
              <p:cNvSpPr/>
              <p:nvPr/>
            </p:nvSpPr>
            <p:spPr>
              <a:xfrm>
                <a:off x="672591" y="6488668"/>
                <a:ext cx="8590300" cy="369332"/>
              </a:xfrm>
              <a:prstGeom prst="rect">
                <a:avLst/>
              </a:prstGeom>
            </p:spPr>
            <p:txBody>
              <a:bodyPr wrap="none">
                <a:spAutoFit/>
              </a:bodyPr>
              <a:lstStyle/>
              <a:p>
                <a14:m>
                  <m:oMath xmlns:m="http://schemas.openxmlformats.org/officeDocument/2006/math">
                    <m:d>
                      <m:dPr>
                        <m:begChr m:val="|"/>
                        <m:endChr m:val="|"/>
                        <m:ctrlPr>
                          <a:rPr kumimoji="1" lang="en-US" altLang="ja-JP" i="1" smtClean="0">
                            <a:solidFill>
                              <a:schemeClr val="tx1"/>
                            </a:solidFill>
                            <a:latin typeface="Cambria Math" panose="02040503050406030204" pitchFamily="18" charset="0"/>
                          </a:rPr>
                        </m:ctrlPr>
                      </m:dPr>
                      <m:e>
                        <m:r>
                          <a:rPr kumimoji="1" lang="en-US" altLang="ja-JP" i="1">
                            <a:solidFill>
                              <a:schemeClr val="tx1"/>
                            </a:solidFill>
                            <a:latin typeface="Cambria Math" panose="02040503050406030204" pitchFamily="18" charset="0"/>
                          </a:rPr>
                          <m:t>𝑉</m:t>
                        </m:r>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𝑇</m:t>
                                </m:r>
                              </m:e>
                              <m:sub>
                                <m:r>
                                  <a:rPr kumimoji="1" lang="en-US" altLang="ja-JP" i="1">
                                    <a:solidFill>
                                      <a:schemeClr val="tx1"/>
                                    </a:solidFill>
                                    <a:latin typeface="Cambria Math" panose="02040503050406030204" pitchFamily="18" charset="0"/>
                                  </a:rPr>
                                  <m:t>1</m:t>
                                </m:r>
                              </m:sub>
                            </m:sSub>
                          </m:e>
                        </m:d>
                        <m:r>
                          <a:rPr kumimoji="1" lang="en-US" altLang="ja-JP" i="1">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rPr>
                          <m:t>𝐾</m:t>
                        </m:r>
                      </m:e>
                    </m:d>
                    <m:r>
                      <a:rPr kumimoji="1" lang="en-US" altLang="ja-JP" i="1">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rPr>
                      <m:t>𝛼</m:t>
                    </m:r>
                    <m:r>
                      <a:rPr kumimoji="1" lang="en-US" altLang="ja-JP" i="1">
                        <a:solidFill>
                          <a:schemeClr val="tx1"/>
                        </a:solidFill>
                        <a:latin typeface="Cambria Math" panose="02040503050406030204" pitchFamily="18" charset="0"/>
                      </a:rPr>
                      <m:t>𝑘</m:t>
                    </m:r>
                    <m:r>
                      <a:rPr kumimoji="1" lang="en-US" altLang="ja-JP" b="0" i="1" smtClean="0">
                        <a:solidFill>
                          <a:schemeClr val="tx1"/>
                        </a:solidFill>
                        <a:latin typeface="Cambria Math" panose="02040503050406030204" pitchFamily="18" charset="0"/>
                      </a:rPr>
                      <m:t> </m:t>
                    </m:r>
                    <m:r>
                      <m:rPr>
                        <m:sty m:val="p"/>
                      </m:rPr>
                      <a:rPr kumimoji="1" lang="en-US" altLang="ja-JP" b="0" i="1" smtClean="0">
                        <a:solidFill>
                          <a:schemeClr val="tx1"/>
                        </a:solidFill>
                        <a:latin typeface="Cambria Math" panose="02040503050406030204" pitchFamily="18" charset="0"/>
                      </a:rPr>
                      <m:t>means</m:t>
                    </m:r>
                    <m:r>
                      <a:rPr kumimoji="1" lang="en-US" altLang="ja-JP" b="0" i="1" smtClean="0">
                        <a:solidFill>
                          <a:schemeClr val="tx1"/>
                        </a:solidFill>
                        <a:latin typeface="Cambria Math" panose="02040503050406030204" pitchFamily="18" charset="0"/>
                      </a:rPr>
                      <m:t> </m:t>
                    </m:r>
                    <m:d>
                      <m:dPr>
                        <m:ctrlPr>
                          <a:rPr kumimoji="1" lang="en-US" altLang="ja-JP" i="1">
                            <a:solidFill>
                              <a:schemeClr val="tx1"/>
                            </a:solidFill>
                            <a:latin typeface="Cambria Math" panose="02040503050406030204" pitchFamily="18" charset="0"/>
                          </a:rPr>
                        </m:ctrlPr>
                      </m:dPr>
                      <m:e>
                        <m:r>
                          <a:rPr kumimoji="1" lang="en-US" altLang="ja-JP" i="1">
                            <a:solidFill>
                              <a:schemeClr val="tx1"/>
                            </a:solidFill>
                            <a:latin typeface="Cambria Math" panose="02040503050406030204" pitchFamily="18" charset="0"/>
                          </a:rPr>
                          <m:t>𝛼</m:t>
                        </m:r>
                        <m:r>
                          <a:rPr kumimoji="1" lang="en-US" altLang="ja-JP" i="1">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rPr>
                          <m:t>𝜀</m:t>
                        </m:r>
                      </m:e>
                    </m:d>
                    <m:r>
                      <a:rPr kumimoji="1" lang="en-US" altLang="ja-JP" i="1">
                        <a:solidFill>
                          <a:schemeClr val="tx1"/>
                        </a:solidFill>
                        <a:latin typeface="Cambria Math" panose="02040503050406030204" pitchFamily="18" charset="0"/>
                      </a:rPr>
                      <m:t>𝑘</m:t>
                    </m:r>
                    <m:r>
                      <a:rPr kumimoji="1" lang="en-US" altLang="ja-JP" i="1">
                        <a:solidFill>
                          <a:schemeClr val="tx1"/>
                        </a:solidFill>
                        <a:latin typeface="Cambria Math" panose="02040503050406030204" pitchFamily="18" charset="0"/>
                      </a:rPr>
                      <m:t>≤</m:t>
                    </m:r>
                    <m:d>
                      <m:dPr>
                        <m:begChr m:val="|"/>
                        <m:endChr m:val="|"/>
                        <m:ctrlPr>
                          <a:rPr kumimoji="1" lang="en-US" altLang="ja-JP" i="1">
                            <a:solidFill>
                              <a:schemeClr val="tx1"/>
                            </a:solidFill>
                            <a:latin typeface="Cambria Math" panose="02040503050406030204" pitchFamily="18" charset="0"/>
                          </a:rPr>
                        </m:ctrlPr>
                      </m:dPr>
                      <m:e>
                        <m:r>
                          <a:rPr kumimoji="1" lang="en-US" altLang="ja-JP" i="1">
                            <a:solidFill>
                              <a:schemeClr val="tx1"/>
                            </a:solidFill>
                            <a:latin typeface="Cambria Math" panose="02040503050406030204" pitchFamily="18" charset="0"/>
                          </a:rPr>
                          <m:t>𝑉</m:t>
                        </m:r>
                        <m:d>
                          <m:dPr>
                            <m:ctrlPr>
                              <a:rPr kumimoji="1" lang="en-US" altLang="ja-JP" i="1">
                                <a:solidFill>
                                  <a:schemeClr val="tx1"/>
                                </a:solidFill>
                                <a:latin typeface="Cambria Math" panose="02040503050406030204" pitchFamily="18" charset="0"/>
                              </a:rPr>
                            </m:ctrlPr>
                          </m:dPr>
                          <m:e>
                            <m:sSub>
                              <m:sSubPr>
                                <m:ctrlPr>
                                  <a:rPr kumimoji="1" lang="en-US" altLang="ja-JP" i="1">
                                    <a:solidFill>
                                      <a:schemeClr val="tx1"/>
                                    </a:solidFill>
                                    <a:latin typeface="Cambria Math" panose="02040503050406030204" pitchFamily="18" charset="0"/>
                                  </a:rPr>
                                </m:ctrlPr>
                              </m:sSubPr>
                              <m:e>
                                <m:r>
                                  <a:rPr kumimoji="1" lang="en-US" altLang="ja-JP" i="1">
                                    <a:solidFill>
                                      <a:schemeClr val="tx1"/>
                                    </a:solidFill>
                                    <a:latin typeface="Cambria Math" panose="02040503050406030204" pitchFamily="18" charset="0"/>
                                  </a:rPr>
                                  <m:t>𝑇</m:t>
                                </m:r>
                              </m:e>
                              <m:sub>
                                <m:r>
                                  <a:rPr kumimoji="1" lang="en-US" altLang="ja-JP" i="1">
                                    <a:solidFill>
                                      <a:schemeClr val="tx1"/>
                                    </a:solidFill>
                                    <a:latin typeface="Cambria Math" panose="02040503050406030204" pitchFamily="18" charset="0"/>
                                  </a:rPr>
                                  <m:t>1</m:t>
                                </m:r>
                              </m:sub>
                            </m:sSub>
                          </m:e>
                        </m:d>
                        <m:r>
                          <a:rPr kumimoji="1" lang="en-US" altLang="ja-JP" i="1">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rPr>
                          <m:t>𝐾</m:t>
                        </m:r>
                      </m:e>
                    </m:d>
                    <m:r>
                      <a:rPr kumimoji="1" lang="en-US" altLang="ja-JP" i="1">
                        <a:solidFill>
                          <a:schemeClr val="tx1"/>
                        </a:solidFill>
                        <a:latin typeface="Cambria Math" panose="02040503050406030204" pitchFamily="18" charset="0"/>
                      </a:rPr>
                      <m:t>≤</m:t>
                    </m:r>
                    <m:d>
                      <m:dPr>
                        <m:ctrlPr>
                          <a:rPr kumimoji="1" lang="en-US" altLang="ja-JP" i="1">
                            <a:solidFill>
                              <a:schemeClr val="tx1"/>
                            </a:solidFill>
                            <a:latin typeface="Cambria Math" panose="02040503050406030204" pitchFamily="18" charset="0"/>
                          </a:rPr>
                        </m:ctrlPr>
                      </m:dPr>
                      <m:e>
                        <m:r>
                          <a:rPr kumimoji="1" lang="en-US" altLang="ja-JP" i="1">
                            <a:solidFill>
                              <a:schemeClr val="tx1"/>
                            </a:solidFill>
                            <a:latin typeface="Cambria Math" panose="02040503050406030204" pitchFamily="18" charset="0"/>
                          </a:rPr>
                          <m:t>𝛼</m:t>
                        </m:r>
                        <m:r>
                          <a:rPr kumimoji="1" lang="en-US" altLang="ja-JP" i="1">
                            <a:solidFill>
                              <a:schemeClr val="tx1"/>
                            </a:solidFill>
                            <a:latin typeface="Cambria Math" panose="02040503050406030204" pitchFamily="18" charset="0"/>
                          </a:rPr>
                          <m:t>+</m:t>
                        </m:r>
                        <m:r>
                          <a:rPr kumimoji="1" lang="en-US" altLang="ja-JP" i="1">
                            <a:solidFill>
                              <a:schemeClr val="tx1"/>
                            </a:solidFill>
                            <a:latin typeface="Cambria Math" panose="02040503050406030204" pitchFamily="18" charset="0"/>
                          </a:rPr>
                          <m:t>𝜀</m:t>
                        </m:r>
                      </m:e>
                    </m:d>
                    <m:r>
                      <a:rPr kumimoji="1" lang="en-US" altLang="ja-JP" i="1">
                        <a:solidFill>
                          <a:schemeClr val="tx1"/>
                        </a:solidFill>
                        <a:latin typeface="Cambria Math" panose="02040503050406030204" pitchFamily="18" charset="0"/>
                      </a:rPr>
                      <m:t>𝑘</m:t>
                    </m:r>
                  </m:oMath>
                </a14:m>
                <a:r>
                  <a:rPr kumimoji="1" lang="en-US" altLang="ja-JP" dirty="0">
                    <a:solidFill>
                      <a:schemeClr val="tx1"/>
                    </a:solidFill>
                  </a:rPr>
                  <a:t> for some small constant </a:t>
                </a:r>
                <a14:m>
                  <m:oMath xmlns:m="http://schemas.openxmlformats.org/officeDocument/2006/math">
                    <m:r>
                      <a:rPr kumimoji="1" lang="en-US" altLang="ja-JP" b="0" i="1" smtClean="0">
                        <a:solidFill>
                          <a:schemeClr val="tx1"/>
                        </a:solidFill>
                        <a:latin typeface="Cambria Math" panose="02040503050406030204" pitchFamily="18" charset="0"/>
                      </a:rPr>
                      <m:t>𝜀</m:t>
                    </m:r>
                  </m:oMath>
                </a14:m>
                <a:r>
                  <a:rPr kumimoji="1" lang="en-US" altLang="ja-JP" dirty="0">
                    <a:solidFill>
                      <a:schemeClr val="tx1"/>
                    </a:solidFill>
                  </a:rPr>
                  <a:t>. </a:t>
                </a:r>
                <a:endParaRPr lang="ja-JP" altLang="en-US"/>
              </a:p>
            </p:txBody>
          </p:sp>
        </mc:Choice>
        <mc:Fallback xmlns="">
          <p:sp>
            <p:nvSpPr>
              <p:cNvPr id="2" name="正方形/長方形 1">
                <a:extLst>
                  <a:ext uri="{FF2B5EF4-FFF2-40B4-BE49-F238E27FC236}">
                    <a16:creationId xmlns:a16="http://schemas.microsoft.com/office/drawing/2014/main" id="{23B58FE9-C80F-9848-B167-238B02BD7B42}"/>
                  </a:ext>
                </a:extLst>
              </p:cNvPr>
              <p:cNvSpPr>
                <a:spLocks noRot="1" noChangeAspect="1" noMove="1" noResize="1" noEditPoints="1" noAdjustHandles="1" noChangeArrowheads="1" noChangeShapeType="1" noTextEdit="1"/>
              </p:cNvSpPr>
              <p:nvPr/>
            </p:nvSpPr>
            <p:spPr>
              <a:xfrm>
                <a:off x="672591" y="6488668"/>
                <a:ext cx="8590300" cy="369332"/>
              </a:xfrm>
              <a:prstGeom prst="rect">
                <a:avLst/>
              </a:prstGeom>
              <a:blipFill>
                <a:blip r:embed="rId6"/>
                <a:stretch>
                  <a:fillRect t="-6667" r="-443"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3" name="正方形/長方形 82">
                <a:extLst>
                  <a:ext uri="{FF2B5EF4-FFF2-40B4-BE49-F238E27FC236}">
                    <a16:creationId xmlns:a16="http://schemas.microsoft.com/office/drawing/2014/main" id="{7F52CA37-AF01-934B-AA00-87D0D9879F23}"/>
                  </a:ext>
                </a:extLst>
              </p:cNvPr>
              <p:cNvSpPr/>
              <p:nvPr/>
            </p:nvSpPr>
            <p:spPr>
              <a:xfrm>
                <a:off x="1237567" y="3000440"/>
                <a:ext cx="9583389" cy="195052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Let </a:t>
                </a:r>
                <a14:m>
                  <m:oMath xmlns:m="http://schemas.openxmlformats.org/officeDocument/2006/math">
                    <m:r>
                      <a:rPr kumimoji="1" lang="en-US" altLang="ja-JP" sz="2400" b="0" i="1" smtClean="0">
                        <a:solidFill>
                          <a:schemeClr val="tx1"/>
                        </a:solidFill>
                        <a:latin typeface="Cambria Math" panose="02040503050406030204" pitchFamily="18" charset="0"/>
                      </a:rPr>
                      <m:t>𝑇</m:t>
                    </m:r>
                  </m:oMath>
                </a14:m>
                <a:r>
                  <a:rPr kumimoji="1" lang="en-US" altLang="ja-JP" sz="2400" dirty="0">
                    <a:solidFill>
                      <a:schemeClr val="tx1"/>
                    </a:solidFill>
                  </a:rPr>
                  <a:t> be a minimum Steiner tree for the terminal set </a:t>
                </a:r>
                <a14:m>
                  <m:oMath xmlns:m="http://schemas.openxmlformats.org/officeDocument/2006/math">
                    <m:r>
                      <a:rPr kumimoji="1" lang="en-US" altLang="ja-JP" sz="2400" b="0" i="1" smtClean="0">
                        <a:solidFill>
                          <a:schemeClr val="tx1"/>
                        </a:solidFill>
                        <a:latin typeface="Cambria Math" panose="02040503050406030204" pitchFamily="18" charset="0"/>
                      </a:rPr>
                      <m:t>𝐾</m:t>
                    </m:r>
                  </m:oMath>
                </a14:m>
                <a:r>
                  <a:rPr kumimoji="1" lang="en-US" altLang="ja-JP" sz="2400" dirty="0">
                    <a:solidFill>
                      <a:schemeClr val="tx1"/>
                    </a:solidFill>
                  </a:rPr>
                  <a:t> and</a:t>
                </a:r>
              </a:p>
              <a:p>
                <a:pPr algn="ctr"/>
                <a14:m>
                  <m:oMath xmlns:m="http://schemas.openxmlformats.org/officeDocument/2006/math">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i="1">
                            <a:solidFill>
                              <a:schemeClr val="tx1"/>
                            </a:solidFill>
                            <a:latin typeface="Cambria Math" panose="02040503050406030204" pitchFamily="18" charset="0"/>
                          </a:rPr>
                          <m:t>1</m:t>
                        </m:r>
                      </m:sub>
                    </m:sSub>
                    <m:r>
                      <a:rPr kumimoji="1" lang="en-US" altLang="ja-JP" sz="2400" i="1">
                        <a:solidFill>
                          <a:schemeClr val="tx1"/>
                        </a:solidFill>
                        <a:latin typeface="Cambria Math" panose="02040503050406030204" pitchFamily="18" charset="0"/>
                      </a:rPr>
                      <m:t>,</m:t>
                    </m:r>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i="1">
                            <a:solidFill>
                              <a:schemeClr val="tx1"/>
                            </a:solidFill>
                            <a:latin typeface="Cambria Math" panose="02040503050406030204" pitchFamily="18" charset="0"/>
                          </a:rPr>
                          <m:t>2</m:t>
                        </m:r>
                      </m:sub>
                    </m:sSub>
                  </m:oMath>
                </a14:m>
                <a:r>
                  <a:rPr kumimoji="1" lang="en-US" altLang="ja-JP" sz="2400" dirty="0">
                    <a:solidFill>
                      <a:schemeClr val="tx1"/>
                    </a:solidFill>
                  </a:rPr>
                  <a:t> be a </a:t>
                </a:r>
                <a14:m>
                  <m:oMath xmlns:m="http://schemas.openxmlformats.org/officeDocument/2006/math">
                    <m:r>
                      <a:rPr kumimoji="1" lang="en-US" altLang="ja-JP" sz="2400" b="0" i="1" smtClean="0">
                        <a:solidFill>
                          <a:schemeClr val="tx1"/>
                        </a:solidFill>
                        <a:latin typeface="Cambria Math" panose="02040503050406030204" pitchFamily="18" charset="0"/>
                      </a:rPr>
                      <m:t>2</m:t>
                    </m:r>
                  </m:oMath>
                </a14:m>
                <a:r>
                  <a:rPr kumimoji="1" lang="en-US" altLang="ja-JP" sz="2400" dirty="0">
                    <a:solidFill>
                      <a:schemeClr val="tx1"/>
                    </a:solidFill>
                  </a:rPr>
                  <a:t>-split of </a:t>
                </a:r>
                <a14:m>
                  <m:oMath xmlns:m="http://schemas.openxmlformats.org/officeDocument/2006/math">
                    <m:r>
                      <a:rPr kumimoji="1" lang="en-US" altLang="ja-JP" sz="2400" i="1" smtClean="0">
                        <a:solidFill>
                          <a:schemeClr val="tx1"/>
                        </a:solidFill>
                        <a:latin typeface="Cambria Math" panose="02040503050406030204" pitchFamily="18" charset="0"/>
                      </a:rPr>
                      <m:t>𝑇</m:t>
                    </m:r>
                  </m:oMath>
                </a14:m>
                <a:r>
                  <a:rPr kumimoji="1" lang="en-US" altLang="ja-JP" sz="2400" dirty="0">
                    <a:solidFill>
                      <a:schemeClr val="tx1"/>
                    </a:solidFill>
                  </a:rPr>
                  <a:t>.</a:t>
                </a:r>
              </a:p>
              <a:p>
                <a:pPr marL="342900" indent="-342900" algn="ctr">
                  <a:buFont typeface="Wingdings" pitchFamily="2" charset="2"/>
                  <a:buChar char="ü"/>
                </a:pPr>
                <a:r>
                  <a:rPr kumimoji="1" lang="en-US" altLang="ja-JP" sz="2400" dirty="0">
                    <a:solidFill>
                      <a:schemeClr val="tx1"/>
                    </a:solidFill>
                  </a:rPr>
                  <a:t>In the graph </a:t>
                </a:r>
                <a14:m>
                  <m:oMath xmlns:m="http://schemas.openxmlformats.org/officeDocument/2006/math">
                    <m:r>
                      <a:rPr kumimoji="1" lang="en-US" altLang="ja-JP" sz="2400" b="0" i="1" smtClean="0">
                        <a:solidFill>
                          <a:schemeClr val="tx1"/>
                        </a:solidFill>
                        <a:latin typeface="Cambria Math" panose="02040503050406030204" pitchFamily="18" charset="0"/>
                      </a:rPr>
                      <m:t>𝐺</m:t>
                    </m:r>
                  </m:oMath>
                </a14:m>
                <a:r>
                  <a:rPr kumimoji="1" lang="en-US" altLang="ja-JP" sz="2400" dirty="0">
                    <a:solidFill>
                      <a:schemeClr val="tx1"/>
                    </a:solidFill>
                  </a:rPr>
                  <a:t>, </a:t>
                </a:r>
                <a14:m>
                  <m:oMath xmlns:m="http://schemas.openxmlformats.org/officeDocument/2006/math">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𝑇</m:t>
                        </m:r>
                      </m:e>
                      <m:sub>
                        <m:r>
                          <a:rPr kumimoji="1" lang="en-US" altLang="ja-JP" sz="2400" b="0" i="1" smtClean="0">
                            <a:solidFill>
                              <a:schemeClr val="tx1"/>
                            </a:solidFill>
                            <a:latin typeface="Cambria Math" panose="02040503050406030204" pitchFamily="18" charset="0"/>
                          </a:rPr>
                          <m:t>1</m:t>
                        </m:r>
                      </m:sub>
                    </m:sSub>
                  </m:oMath>
                </a14:m>
                <a:r>
                  <a:rPr kumimoji="1" lang="en-US" altLang="ja-JP" sz="2400" dirty="0">
                    <a:solidFill>
                      <a:schemeClr val="tx1"/>
                    </a:solidFill>
                  </a:rPr>
                  <a:t> is a minimum Steiner tree for </a:t>
                </a:r>
                <a14:m>
                  <m:oMath xmlns:m="http://schemas.openxmlformats.org/officeDocument/2006/math">
                    <m:r>
                      <a:rPr kumimoji="1" lang="en-US" altLang="ja-JP" sz="2400" b="0" i="1" smtClean="0">
                        <a:solidFill>
                          <a:schemeClr val="tx1"/>
                        </a:solidFill>
                        <a:latin typeface="Cambria Math" panose="02040503050406030204" pitchFamily="18" charset="0"/>
                      </a:rPr>
                      <m:t>𝑉</m:t>
                    </m:r>
                    <m:d>
                      <m:dPr>
                        <m:ctrlPr>
                          <a:rPr kumimoji="1" lang="en-US" altLang="ja-JP" sz="2400" b="0" i="1" smtClean="0">
                            <a:solidFill>
                              <a:schemeClr val="tx1"/>
                            </a:solidFill>
                            <a:latin typeface="Cambria Math" panose="02040503050406030204" pitchFamily="18" charset="0"/>
                          </a:rPr>
                        </m:ctrlPr>
                      </m:dPr>
                      <m:e>
                        <m:sSub>
                          <m:sSubPr>
                            <m:ctrlPr>
                              <a:rPr kumimoji="1" lang="en-US" altLang="ja-JP" sz="2400" b="0" i="1" smtClean="0">
                                <a:solidFill>
                                  <a:schemeClr val="tx1"/>
                                </a:solidFill>
                                <a:latin typeface="Cambria Math" panose="02040503050406030204" pitchFamily="18" charset="0"/>
                              </a:rPr>
                            </m:ctrlPr>
                          </m:sSubPr>
                          <m:e>
                            <m:r>
                              <a:rPr kumimoji="1" lang="en-US" altLang="ja-JP" sz="2400" b="0" i="1" smtClean="0">
                                <a:solidFill>
                                  <a:schemeClr val="tx1"/>
                                </a:solidFill>
                                <a:latin typeface="Cambria Math" panose="02040503050406030204" pitchFamily="18" charset="0"/>
                              </a:rPr>
                              <m:t>𝑇</m:t>
                            </m:r>
                          </m:e>
                          <m:sub>
                            <m:r>
                              <a:rPr kumimoji="1" lang="en-US" altLang="ja-JP" sz="2400" b="0" i="1" smtClean="0">
                                <a:solidFill>
                                  <a:schemeClr val="tx1"/>
                                </a:solidFill>
                                <a:latin typeface="Cambria Math" panose="02040503050406030204" pitchFamily="18" charset="0"/>
                              </a:rPr>
                              <m:t>1</m:t>
                            </m:r>
                          </m:sub>
                        </m:sSub>
                      </m:e>
                    </m:d>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𝐾</m:t>
                    </m:r>
                    <m:r>
                      <a:rPr kumimoji="1" lang="en-US" altLang="ja-JP" sz="2400" b="0" i="1" smtClean="0">
                        <a:solidFill>
                          <a:schemeClr val="tx1"/>
                        </a:solidFill>
                        <a:latin typeface="Cambria Math" panose="02040503050406030204" pitchFamily="18" charset="0"/>
                      </a:rPr>
                      <m:t>.</m:t>
                    </m:r>
                  </m:oMath>
                </a14:m>
                <a:endParaRPr kumimoji="1" lang="en-US" altLang="ja-JP" sz="2400" dirty="0">
                  <a:solidFill>
                    <a:schemeClr val="tx1"/>
                  </a:solidFill>
                </a:endParaRPr>
              </a:p>
              <a:p>
                <a:pPr marL="342900" indent="-342900" algn="ctr">
                  <a:buFont typeface="Wingdings" pitchFamily="2" charset="2"/>
                  <a:buChar char="ü"/>
                </a:pPr>
                <a:r>
                  <a:rPr kumimoji="1" lang="en-US" altLang="ja-JP" sz="2400" dirty="0">
                    <a:solidFill>
                      <a:schemeClr val="tx1"/>
                    </a:solidFill>
                  </a:rPr>
                  <a:t>In the graph </a:t>
                </a:r>
                <a14:m>
                  <m:oMath xmlns:m="http://schemas.openxmlformats.org/officeDocument/2006/math">
                    <m:r>
                      <a:rPr kumimoji="1" lang="en-US" altLang="ja-JP" sz="2400" i="1">
                        <a:solidFill>
                          <a:schemeClr val="tx1"/>
                        </a:solidFill>
                        <a:latin typeface="Cambria Math" panose="02040503050406030204" pitchFamily="18" charset="0"/>
                      </a:rPr>
                      <m:t>𝐺</m:t>
                    </m:r>
                    <m:r>
                      <a:rPr kumimoji="1" lang="en-US" altLang="ja-JP" sz="2400" b="0" i="1" smtClean="0">
                        <a:solidFill>
                          <a:schemeClr val="tx1"/>
                        </a:solidFill>
                        <a:latin typeface="Cambria Math" panose="02040503050406030204" pitchFamily="18" charset="0"/>
                      </a:rPr>
                      <m:t>/</m:t>
                    </m:r>
                    <m:r>
                      <a:rPr kumimoji="1" lang="en-US" altLang="ja-JP" sz="2400" b="0" i="1" smtClean="0">
                        <a:solidFill>
                          <a:schemeClr val="tx1"/>
                        </a:solidFill>
                        <a:latin typeface="Cambria Math" panose="02040503050406030204" pitchFamily="18" charset="0"/>
                      </a:rPr>
                      <m:t>𝐴</m:t>
                    </m:r>
                  </m:oMath>
                </a14:m>
                <a:r>
                  <a:rPr kumimoji="1" lang="en-US" altLang="ja-JP" sz="2400" dirty="0">
                    <a:solidFill>
                      <a:schemeClr val="tx1"/>
                    </a:solidFill>
                  </a:rPr>
                  <a:t>, </a:t>
                </a:r>
                <a14:m>
                  <m:oMath xmlns:m="http://schemas.openxmlformats.org/officeDocument/2006/math">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b="0" i="1" smtClean="0">
                            <a:solidFill>
                              <a:schemeClr val="tx1"/>
                            </a:solidFill>
                            <a:latin typeface="Cambria Math" panose="02040503050406030204" pitchFamily="18" charset="0"/>
                          </a:rPr>
                          <m:t>2</m:t>
                        </m:r>
                      </m:sub>
                    </m:sSub>
                  </m:oMath>
                </a14:m>
                <a:r>
                  <a:rPr kumimoji="1" lang="en-US" altLang="ja-JP" sz="2400" dirty="0">
                    <a:solidFill>
                      <a:schemeClr val="tx1"/>
                    </a:solidFill>
                  </a:rPr>
                  <a:t> is a minimum Steiner tree for </a:t>
                </a:r>
                <a14:m>
                  <m:oMath xmlns:m="http://schemas.openxmlformats.org/officeDocument/2006/math">
                    <m:r>
                      <a:rPr kumimoji="1" lang="en-US" altLang="ja-JP" sz="2400" i="1">
                        <a:solidFill>
                          <a:schemeClr val="tx1"/>
                        </a:solidFill>
                        <a:latin typeface="Cambria Math" panose="02040503050406030204" pitchFamily="18" charset="0"/>
                      </a:rPr>
                      <m:t>𝑉</m:t>
                    </m:r>
                    <m:d>
                      <m:dPr>
                        <m:ctrlPr>
                          <a:rPr kumimoji="1" lang="en-US" altLang="ja-JP" sz="2400" i="1">
                            <a:solidFill>
                              <a:schemeClr val="tx1"/>
                            </a:solidFill>
                            <a:latin typeface="Cambria Math" panose="02040503050406030204" pitchFamily="18" charset="0"/>
                          </a:rPr>
                        </m:ctrlPr>
                      </m:dPr>
                      <m:e>
                        <m:sSub>
                          <m:sSubPr>
                            <m:ctrlPr>
                              <a:rPr kumimoji="1" lang="en-US" altLang="ja-JP" sz="2400" i="1">
                                <a:solidFill>
                                  <a:schemeClr val="tx1"/>
                                </a:solidFill>
                                <a:latin typeface="Cambria Math" panose="02040503050406030204" pitchFamily="18" charset="0"/>
                              </a:rPr>
                            </m:ctrlPr>
                          </m:sSubPr>
                          <m:e>
                            <m:r>
                              <a:rPr kumimoji="1" lang="en-US" altLang="ja-JP" sz="2400" i="1">
                                <a:solidFill>
                                  <a:schemeClr val="tx1"/>
                                </a:solidFill>
                                <a:latin typeface="Cambria Math" panose="02040503050406030204" pitchFamily="18" charset="0"/>
                              </a:rPr>
                              <m:t>𝑇</m:t>
                            </m:r>
                          </m:e>
                          <m:sub>
                            <m:r>
                              <a:rPr kumimoji="1" lang="en-US" altLang="ja-JP" sz="2400" b="0" i="1" smtClean="0">
                                <a:solidFill>
                                  <a:schemeClr val="tx1"/>
                                </a:solidFill>
                                <a:latin typeface="Cambria Math" panose="02040503050406030204" pitchFamily="18" charset="0"/>
                              </a:rPr>
                              <m:t>2</m:t>
                            </m:r>
                          </m:sub>
                        </m:sSub>
                      </m:e>
                    </m:d>
                    <m:r>
                      <a:rPr kumimoji="1" lang="en-US" altLang="ja-JP" sz="2400" i="1">
                        <a:solidFill>
                          <a:schemeClr val="tx1"/>
                        </a:solidFill>
                        <a:latin typeface="Cambria Math" panose="02040503050406030204" pitchFamily="18" charset="0"/>
                      </a:rPr>
                      <m:t>∩</m:t>
                    </m:r>
                    <m:r>
                      <a:rPr kumimoji="1" lang="en-US" altLang="ja-JP" sz="2400" i="1">
                        <a:solidFill>
                          <a:schemeClr val="tx1"/>
                        </a:solidFill>
                        <a:latin typeface="Cambria Math" panose="02040503050406030204" pitchFamily="18" charset="0"/>
                      </a:rPr>
                      <m:t>𝐾</m:t>
                    </m:r>
                    <m:r>
                      <a:rPr kumimoji="1" lang="en-US" altLang="ja-JP" sz="2400" b="0" i="1" smtClean="0">
                        <a:solidFill>
                          <a:schemeClr val="tx1"/>
                        </a:solidFill>
                        <a:latin typeface="Cambria Math" panose="02040503050406030204" pitchFamily="18" charset="0"/>
                      </a:rPr>
                      <m:t>.</m:t>
                    </m:r>
                  </m:oMath>
                </a14:m>
                <a:endParaRPr kumimoji="1" lang="en-US" altLang="ja-JP" sz="2400" dirty="0"/>
              </a:p>
            </p:txBody>
          </p:sp>
        </mc:Choice>
        <mc:Fallback xmlns="">
          <p:sp>
            <p:nvSpPr>
              <p:cNvPr id="83" name="正方形/長方形 82">
                <a:extLst>
                  <a:ext uri="{FF2B5EF4-FFF2-40B4-BE49-F238E27FC236}">
                    <a16:creationId xmlns:a16="http://schemas.microsoft.com/office/drawing/2014/main" id="{7F52CA37-AF01-934B-AA00-87D0D9879F23}"/>
                  </a:ext>
                </a:extLst>
              </p:cNvPr>
              <p:cNvSpPr>
                <a:spLocks noRot="1" noChangeAspect="1" noMove="1" noResize="1" noEditPoints="1" noAdjustHandles="1" noChangeArrowheads="1" noChangeShapeType="1" noTextEdit="1"/>
              </p:cNvSpPr>
              <p:nvPr/>
            </p:nvSpPr>
            <p:spPr>
              <a:xfrm>
                <a:off x="1237567" y="3000440"/>
                <a:ext cx="9583389" cy="195052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四角形吹き出し 83">
                <a:extLst>
                  <a:ext uri="{FF2B5EF4-FFF2-40B4-BE49-F238E27FC236}">
                    <a16:creationId xmlns:a16="http://schemas.microsoft.com/office/drawing/2014/main" id="{7FA03D02-16F6-A642-A504-D56D99103CF9}"/>
                  </a:ext>
                </a:extLst>
              </p:cNvPr>
              <p:cNvSpPr/>
              <p:nvPr/>
            </p:nvSpPr>
            <p:spPr>
              <a:xfrm>
                <a:off x="2369584" y="5069102"/>
                <a:ext cx="4346369" cy="807522"/>
              </a:xfrm>
              <a:prstGeom prst="wedgeRectCallout">
                <a:avLst>
                  <a:gd name="adj1" fmla="val -8614"/>
                  <a:gd name="adj2" fmla="val -82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𝐺</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𝐴</m:t>
                    </m:r>
                  </m:oMath>
                </a14:m>
                <a:r>
                  <a:rPr kumimoji="1" lang="en-US" altLang="ja-JP" dirty="0"/>
                  <a:t> : (Graph contraction) Remove all edges in </a:t>
                </a:r>
                <a14:m>
                  <m:oMath xmlns:m="http://schemas.openxmlformats.org/officeDocument/2006/math">
                    <m:r>
                      <a:rPr kumimoji="1" lang="en-US" altLang="ja-JP" b="0" i="1" smtClean="0">
                        <a:latin typeface="Cambria Math" panose="02040503050406030204" pitchFamily="18" charset="0"/>
                      </a:rPr>
                      <m:t>𝐴</m:t>
                    </m:r>
                  </m:oMath>
                </a14:m>
                <a:r>
                  <a:rPr kumimoji="1" lang="en-US" altLang="ja-JP" dirty="0"/>
                  <a:t> and replace all vertices in </a:t>
                </a:r>
                <a14:m>
                  <m:oMath xmlns:m="http://schemas.openxmlformats.org/officeDocument/2006/math">
                    <m:r>
                      <a:rPr kumimoji="1" lang="en-US" altLang="ja-JP" b="0" i="1" smtClean="0">
                        <a:latin typeface="Cambria Math" panose="02040503050406030204" pitchFamily="18" charset="0"/>
                      </a:rPr>
                      <m:t>𝐴</m:t>
                    </m:r>
                  </m:oMath>
                </a14:m>
                <a:r>
                  <a:rPr kumimoji="1" lang="en-US" altLang="ja-JP" dirty="0"/>
                  <a:t> with a new vertex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𝐴</m:t>
                        </m:r>
                      </m:sub>
                    </m:sSub>
                  </m:oMath>
                </a14:m>
                <a:endParaRPr kumimoji="1" lang="ja-JP" altLang="en-US"/>
              </a:p>
            </p:txBody>
          </p:sp>
        </mc:Choice>
        <mc:Fallback xmlns="">
          <p:sp>
            <p:nvSpPr>
              <p:cNvPr id="84" name="四角形吹き出し 83">
                <a:extLst>
                  <a:ext uri="{FF2B5EF4-FFF2-40B4-BE49-F238E27FC236}">
                    <a16:creationId xmlns:a16="http://schemas.microsoft.com/office/drawing/2014/main" id="{7FA03D02-16F6-A642-A504-D56D99103CF9}"/>
                  </a:ext>
                </a:extLst>
              </p:cNvPr>
              <p:cNvSpPr>
                <a:spLocks noRot="1" noChangeAspect="1" noMove="1" noResize="1" noEditPoints="1" noAdjustHandles="1" noChangeArrowheads="1" noChangeShapeType="1" noTextEdit="1"/>
              </p:cNvSpPr>
              <p:nvPr/>
            </p:nvSpPr>
            <p:spPr>
              <a:xfrm>
                <a:off x="2369584" y="5069102"/>
                <a:ext cx="4346369" cy="807522"/>
              </a:xfrm>
              <a:prstGeom prst="wedgeRectCallout">
                <a:avLst>
                  <a:gd name="adj1" fmla="val -8614"/>
                  <a:gd name="adj2" fmla="val -82861"/>
                </a:avLst>
              </a:prstGeom>
              <a:blipFill>
                <a:blip r:embed="rId8"/>
                <a:stretch>
                  <a:fillRect r="-1453" b="-11494"/>
                </a:stretch>
              </a:blipFill>
            </p:spPr>
            <p:txBody>
              <a:bodyPr/>
              <a:lstStyle/>
              <a:p>
                <a:r>
                  <a:rPr lang="ja-JP" altLang="en-US">
                    <a:noFill/>
                  </a:rPr>
                  <a:t> </a:t>
                </a:r>
              </a:p>
            </p:txBody>
          </p:sp>
        </mc:Fallback>
      </mc:AlternateContent>
      <p:sp>
        <p:nvSpPr>
          <p:cNvPr id="85" name="円/楕円 84">
            <a:extLst>
              <a:ext uri="{FF2B5EF4-FFF2-40B4-BE49-F238E27FC236}">
                <a16:creationId xmlns:a16="http://schemas.microsoft.com/office/drawing/2014/main" id="{582BEBC8-7915-0841-A0DB-A60090F72206}"/>
              </a:ext>
            </a:extLst>
          </p:cNvPr>
          <p:cNvSpPr/>
          <p:nvPr/>
        </p:nvSpPr>
        <p:spPr>
          <a:xfrm>
            <a:off x="8038429" y="5754525"/>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a:extLst>
              <a:ext uri="{FF2B5EF4-FFF2-40B4-BE49-F238E27FC236}">
                <a16:creationId xmlns:a16="http://schemas.microsoft.com/office/drawing/2014/main" id="{277BA555-B65B-3044-95C0-0EBF07B3D042}"/>
              </a:ext>
            </a:extLst>
          </p:cNvPr>
          <p:cNvSpPr/>
          <p:nvPr/>
        </p:nvSpPr>
        <p:spPr>
          <a:xfrm>
            <a:off x="8628418" y="562297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a:extLst>
              <a:ext uri="{FF2B5EF4-FFF2-40B4-BE49-F238E27FC236}">
                <a16:creationId xmlns:a16="http://schemas.microsoft.com/office/drawing/2014/main" id="{31ADF0B4-1191-D142-83AC-B3F3D3C87E2B}"/>
              </a:ext>
            </a:extLst>
          </p:cNvPr>
          <p:cNvCxnSpPr>
            <a:stCxn id="85" idx="6"/>
            <a:endCxn id="86" idx="2"/>
          </p:cNvCxnSpPr>
          <p:nvPr/>
        </p:nvCxnSpPr>
        <p:spPr>
          <a:xfrm flipV="1">
            <a:off x="8171905" y="5685021"/>
            <a:ext cx="456513" cy="131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円/楕円 87">
            <a:extLst>
              <a:ext uri="{FF2B5EF4-FFF2-40B4-BE49-F238E27FC236}">
                <a16:creationId xmlns:a16="http://schemas.microsoft.com/office/drawing/2014/main" id="{E4AFC3A5-77B9-E248-A04D-0A8AF35FAD95}"/>
              </a:ext>
            </a:extLst>
          </p:cNvPr>
          <p:cNvSpPr/>
          <p:nvPr/>
        </p:nvSpPr>
        <p:spPr>
          <a:xfrm>
            <a:off x="8313085" y="6154229"/>
            <a:ext cx="133476" cy="1240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3ACB3025-349E-8949-A844-389C253E6248}"/>
              </a:ext>
            </a:extLst>
          </p:cNvPr>
          <p:cNvSpPr/>
          <p:nvPr/>
        </p:nvSpPr>
        <p:spPr>
          <a:xfrm>
            <a:off x="8829822" y="6092180"/>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DA119FB3-7330-8B43-8525-166C04B325BC}"/>
              </a:ext>
            </a:extLst>
          </p:cNvPr>
          <p:cNvSpPr/>
          <p:nvPr/>
        </p:nvSpPr>
        <p:spPr>
          <a:xfrm>
            <a:off x="8038429" y="668654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9CAAFB34-23CC-834D-A1FD-8A64CEEEEFB7}"/>
              </a:ext>
            </a:extLst>
          </p:cNvPr>
          <p:cNvSpPr/>
          <p:nvPr/>
        </p:nvSpPr>
        <p:spPr>
          <a:xfrm>
            <a:off x="8763084" y="6624494"/>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a:extLst>
              <a:ext uri="{FF2B5EF4-FFF2-40B4-BE49-F238E27FC236}">
                <a16:creationId xmlns:a16="http://schemas.microsoft.com/office/drawing/2014/main" id="{A8A55EE0-9344-2045-9D7C-9782D693F334}"/>
              </a:ext>
            </a:extLst>
          </p:cNvPr>
          <p:cNvCxnSpPr>
            <a:cxnSpLocks/>
            <a:stCxn id="85" idx="4"/>
            <a:endCxn id="88" idx="1"/>
          </p:cNvCxnSpPr>
          <p:nvPr/>
        </p:nvCxnSpPr>
        <p:spPr>
          <a:xfrm>
            <a:off x="8105167" y="5878622"/>
            <a:ext cx="227465" cy="2937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39023DB-A088-3F4E-BF3A-FC1318AD97B8}"/>
              </a:ext>
            </a:extLst>
          </p:cNvPr>
          <p:cNvCxnSpPr>
            <a:cxnSpLocks/>
            <a:stCxn id="86" idx="4"/>
            <a:endCxn id="89" idx="1"/>
          </p:cNvCxnSpPr>
          <p:nvPr/>
        </p:nvCxnSpPr>
        <p:spPr>
          <a:xfrm>
            <a:off x="8695156" y="5747069"/>
            <a:ext cx="154213" cy="363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84CBDBC7-F375-3845-B8D4-FD672AF7D000}"/>
              </a:ext>
            </a:extLst>
          </p:cNvPr>
          <p:cNvCxnSpPr>
            <a:cxnSpLocks/>
            <a:stCxn id="90" idx="0"/>
            <a:endCxn id="88" idx="4"/>
          </p:cNvCxnSpPr>
          <p:nvPr/>
        </p:nvCxnSpPr>
        <p:spPr>
          <a:xfrm flipV="1">
            <a:off x="8105167" y="6278326"/>
            <a:ext cx="274656" cy="408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1484D48-6724-594B-91E6-66D453B2C1E8}"/>
              </a:ext>
            </a:extLst>
          </p:cNvPr>
          <p:cNvCxnSpPr>
            <a:cxnSpLocks/>
            <a:stCxn id="91" idx="1"/>
            <a:endCxn id="88" idx="5"/>
          </p:cNvCxnSpPr>
          <p:nvPr/>
        </p:nvCxnSpPr>
        <p:spPr>
          <a:xfrm flipH="1" flipV="1">
            <a:off x="8427014" y="6260152"/>
            <a:ext cx="355617" cy="3825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AE63610D-45B0-6D4C-A6FD-0A4C8359FEC7}"/>
              </a:ext>
            </a:extLst>
          </p:cNvPr>
          <p:cNvCxnSpPr>
            <a:cxnSpLocks/>
            <a:stCxn id="89" idx="7"/>
            <a:endCxn id="97" idx="2"/>
          </p:cNvCxnSpPr>
          <p:nvPr/>
        </p:nvCxnSpPr>
        <p:spPr>
          <a:xfrm flipV="1">
            <a:off x="8943751" y="5985571"/>
            <a:ext cx="233326" cy="1247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円/楕円 96">
            <a:extLst>
              <a:ext uri="{FF2B5EF4-FFF2-40B4-BE49-F238E27FC236}">
                <a16:creationId xmlns:a16="http://schemas.microsoft.com/office/drawing/2014/main" id="{12B68F97-4504-D840-B137-190ECE947E4E}"/>
              </a:ext>
            </a:extLst>
          </p:cNvPr>
          <p:cNvSpPr/>
          <p:nvPr/>
        </p:nvSpPr>
        <p:spPr>
          <a:xfrm>
            <a:off x="9177077" y="5923522"/>
            <a:ext cx="133476" cy="12409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a:extLst>
              <a:ext uri="{FF2B5EF4-FFF2-40B4-BE49-F238E27FC236}">
                <a16:creationId xmlns:a16="http://schemas.microsoft.com/office/drawing/2014/main" id="{FA5AA4F1-8E7B-9244-BFA8-1BAB8C40C8BD}"/>
              </a:ext>
            </a:extLst>
          </p:cNvPr>
          <p:cNvSpPr/>
          <p:nvPr/>
        </p:nvSpPr>
        <p:spPr>
          <a:xfrm>
            <a:off x="9177077" y="658517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コネクタ 98">
            <a:extLst>
              <a:ext uri="{FF2B5EF4-FFF2-40B4-BE49-F238E27FC236}">
                <a16:creationId xmlns:a16="http://schemas.microsoft.com/office/drawing/2014/main" id="{595FF4CB-35F1-9247-B981-BEA6CC74D231}"/>
              </a:ext>
            </a:extLst>
          </p:cNvPr>
          <p:cNvCxnSpPr>
            <a:cxnSpLocks/>
            <a:stCxn id="98" idx="0"/>
            <a:endCxn id="97" idx="4"/>
          </p:cNvCxnSpPr>
          <p:nvPr/>
        </p:nvCxnSpPr>
        <p:spPr>
          <a:xfrm flipV="1">
            <a:off x="9243815" y="6047619"/>
            <a:ext cx="0" cy="537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A9ADDDAE-B57C-9A4E-A390-6CB64B58049B}"/>
              </a:ext>
            </a:extLst>
          </p:cNvPr>
          <p:cNvCxnSpPr>
            <a:cxnSpLocks/>
            <a:stCxn id="89" idx="4"/>
            <a:endCxn id="91" idx="0"/>
          </p:cNvCxnSpPr>
          <p:nvPr/>
        </p:nvCxnSpPr>
        <p:spPr>
          <a:xfrm flipH="1">
            <a:off x="8829822" y="6216277"/>
            <a:ext cx="66738" cy="408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811FCAC-422D-B54D-8848-F2D49ADACB62}"/>
              </a:ext>
            </a:extLst>
          </p:cNvPr>
          <p:cNvCxnSpPr>
            <a:cxnSpLocks/>
            <a:stCxn id="97" idx="1"/>
            <a:endCxn id="86" idx="6"/>
          </p:cNvCxnSpPr>
          <p:nvPr/>
        </p:nvCxnSpPr>
        <p:spPr>
          <a:xfrm flipH="1" flipV="1">
            <a:off x="8761894" y="5685021"/>
            <a:ext cx="434730" cy="256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円/楕円 101">
            <a:extLst>
              <a:ext uri="{FF2B5EF4-FFF2-40B4-BE49-F238E27FC236}">
                <a16:creationId xmlns:a16="http://schemas.microsoft.com/office/drawing/2014/main" id="{B7956BFB-D314-9C4F-8A36-87B815A3DEB1}"/>
              </a:ext>
            </a:extLst>
          </p:cNvPr>
          <p:cNvSpPr/>
          <p:nvPr/>
        </p:nvSpPr>
        <p:spPr>
          <a:xfrm rot="20672687">
            <a:off x="8190546" y="5864656"/>
            <a:ext cx="1296306" cy="4625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03" name="円/楕円 102">
            <a:extLst>
              <a:ext uri="{FF2B5EF4-FFF2-40B4-BE49-F238E27FC236}">
                <a16:creationId xmlns:a16="http://schemas.microsoft.com/office/drawing/2014/main" id="{E73EA1B0-AF01-2D48-B0E5-4887645D2024}"/>
              </a:ext>
            </a:extLst>
          </p:cNvPr>
          <p:cNvSpPr/>
          <p:nvPr/>
        </p:nvSpPr>
        <p:spPr>
          <a:xfrm>
            <a:off x="10230967" y="5754525"/>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a:extLst>
              <a:ext uri="{FF2B5EF4-FFF2-40B4-BE49-F238E27FC236}">
                <a16:creationId xmlns:a16="http://schemas.microsoft.com/office/drawing/2014/main" id="{09BF6583-05AF-5B43-A97D-06458BBD13B0}"/>
              </a:ext>
            </a:extLst>
          </p:cNvPr>
          <p:cNvSpPr/>
          <p:nvPr/>
        </p:nvSpPr>
        <p:spPr>
          <a:xfrm>
            <a:off x="10820956" y="562297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B6FB99E0-C8DF-C545-8D97-06E0194AAAD2}"/>
              </a:ext>
            </a:extLst>
          </p:cNvPr>
          <p:cNvCxnSpPr>
            <a:stCxn id="103" idx="6"/>
            <a:endCxn id="104" idx="2"/>
          </p:cNvCxnSpPr>
          <p:nvPr/>
        </p:nvCxnSpPr>
        <p:spPr>
          <a:xfrm flipV="1">
            <a:off x="10364443" y="5685021"/>
            <a:ext cx="456513" cy="131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円/楕円 105">
            <a:extLst>
              <a:ext uri="{FF2B5EF4-FFF2-40B4-BE49-F238E27FC236}">
                <a16:creationId xmlns:a16="http://schemas.microsoft.com/office/drawing/2014/main" id="{89FD6658-1AE4-3B4E-AF21-612A5C9BEA75}"/>
              </a:ext>
            </a:extLst>
          </p:cNvPr>
          <p:cNvSpPr/>
          <p:nvPr/>
        </p:nvSpPr>
        <p:spPr>
          <a:xfrm>
            <a:off x="10806544" y="6144166"/>
            <a:ext cx="133476" cy="12409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a:extLst>
              <a:ext uri="{FF2B5EF4-FFF2-40B4-BE49-F238E27FC236}">
                <a16:creationId xmlns:a16="http://schemas.microsoft.com/office/drawing/2014/main" id="{6D5DD7CD-C91A-CF4A-BFB1-88F98C8570A1}"/>
              </a:ext>
            </a:extLst>
          </p:cNvPr>
          <p:cNvSpPr/>
          <p:nvPr/>
        </p:nvSpPr>
        <p:spPr>
          <a:xfrm>
            <a:off x="10230967" y="6686542"/>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a:extLst>
              <a:ext uri="{FF2B5EF4-FFF2-40B4-BE49-F238E27FC236}">
                <a16:creationId xmlns:a16="http://schemas.microsoft.com/office/drawing/2014/main" id="{6DD46147-28B0-3046-BBBD-ACF7C89A726A}"/>
              </a:ext>
            </a:extLst>
          </p:cNvPr>
          <p:cNvSpPr/>
          <p:nvPr/>
        </p:nvSpPr>
        <p:spPr>
          <a:xfrm>
            <a:off x="10955622" y="6624494"/>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CD21D555-2423-B04C-8DA0-215FE3C8CA3D}"/>
              </a:ext>
            </a:extLst>
          </p:cNvPr>
          <p:cNvCxnSpPr>
            <a:cxnSpLocks/>
            <a:stCxn id="103" idx="4"/>
            <a:endCxn id="106" idx="2"/>
          </p:cNvCxnSpPr>
          <p:nvPr/>
        </p:nvCxnSpPr>
        <p:spPr>
          <a:xfrm>
            <a:off x="10297705" y="5878622"/>
            <a:ext cx="508839" cy="3275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DD46F714-D4FF-0543-9EE0-6E6990B1B077}"/>
              </a:ext>
            </a:extLst>
          </p:cNvPr>
          <p:cNvCxnSpPr>
            <a:cxnSpLocks/>
            <a:stCxn id="104" idx="4"/>
            <a:endCxn id="106" idx="0"/>
          </p:cNvCxnSpPr>
          <p:nvPr/>
        </p:nvCxnSpPr>
        <p:spPr>
          <a:xfrm flipH="1">
            <a:off x="10873282" y="5747069"/>
            <a:ext cx="14412" cy="397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9119CD67-91A0-2A4C-B8D1-FD76F290AD7B}"/>
              </a:ext>
            </a:extLst>
          </p:cNvPr>
          <p:cNvCxnSpPr>
            <a:cxnSpLocks/>
            <a:stCxn id="107" idx="7"/>
            <a:endCxn id="106" idx="3"/>
          </p:cNvCxnSpPr>
          <p:nvPr/>
        </p:nvCxnSpPr>
        <p:spPr>
          <a:xfrm flipV="1">
            <a:off x="10344896" y="6250089"/>
            <a:ext cx="481195" cy="4546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円/楕円 111">
            <a:extLst>
              <a:ext uri="{FF2B5EF4-FFF2-40B4-BE49-F238E27FC236}">
                <a16:creationId xmlns:a16="http://schemas.microsoft.com/office/drawing/2014/main" id="{13D437A2-E0FC-5C44-B4C8-53809B7775EE}"/>
              </a:ext>
            </a:extLst>
          </p:cNvPr>
          <p:cNvSpPr/>
          <p:nvPr/>
        </p:nvSpPr>
        <p:spPr>
          <a:xfrm>
            <a:off x="11369615" y="6585171"/>
            <a:ext cx="133476" cy="12409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3" name="直線コネクタ 112">
            <a:extLst>
              <a:ext uri="{FF2B5EF4-FFF2-40B4-BE49-F238E27FC236}">
                <a16:creationId xmlns:a16="http://schemas.microsoft.com/office/drawing/2014/main" id="{67240309-B1D4-614E-B2BD-9245F758C94A}"/>
              </a:ext>
            </a:extLst>
          </p:cNvPr>
          <p:cNvCxnSpPr>
            <a:cxnSpLocks/>
            <a:stCxn id="112" idx="0"/>
            <a:endCxn id="106" idx="5"/>
          </p:cNvCxnSpPr>
          <p:nvPr/>
        </p:nvCxnSpPr>
        <p:spPr>
          <a:xfrm flipH="1" flipV="1">
            <a:off x="10920473" y="6250089"/>
            <a:ext cx="515880" cy="3350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483FF4C7-60B5-6640-8F3E-6863224E747C}"/>
              </a:ext>
            </a:extLst>
          </p:cNvPr>
          <p:cNvCxnSpPr>
            <a:cxnSpLocks/>
            <a:stCxn id="106" idx="4"/>
            <a:endCxn id="108" idx="0"/>
          </p:cNvCxnSpPr>
          <p:nvPr/>
        </p:nvCxnSpPr>
        <p:spPr>
          <a:xfrm>
            <a:off x="10873282" y="6268263"/>
            <a:ext cx="149078" cy="3562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a:extLst>
              <a:ext uri="{FF2B5EF4-FFF2-40B4-BE49-F238E27FC236}">
                <a16:creationId xmlns:a16="http://schemas.microsoft.com/office/drawing/2014/main" id="{D8AC897B-D18A-FE49-AC80-089A26DFF9F1}"/>
              </a:ext>
            </a:extLst>
          </p:cNvPr>
          <p:cNvSpPr txBox="1"/>
          <p:nvPr/>
        </p:nvSpPr>
        <p:spPr>
          <a:xfrm>
            <a:off x="9457683" y="5685020"/>
            <a:ext cx="338554" cy="369332"/>
          </a:xfrm>
          <a:prstGeom prst="rect">
            <a:avLst/>
          </a:prstGeom>
          <a:noFill/>
        </p:spPr>
        <p:txBody>
          <a:bodyPr wrap="none" rtlCol="0">
            <a:spAutoFit/>
          </a:bodyPr>
          <a:lstStyle/>
          <a:p>
            <a:r>
              <a:rPr kumimoji="1" lang="en-US" altLang="ja-JP" dirty="0">
                <a:solidFill>
                  <a:srgbClr val="FF0000"/>
                </a:solidFill>
              </a:rPr>
              <a:t>A</a:t>
            </a:r>
            <a:endParaRPr kumimoji="1" lang="ja-JP" altLang="en-US">
              <a:solidFill>
                <a:srgbClr val="FF0000"/>
              </a:solidFill>
            </a:endParaRPr>
          </a:p>
        </p:txBody>
      </p:sp>
      <p:sp>
        <p:nvSpPr>
          <p:cNvPr id="116" name="右矢印 115">
            <a:extLst>
              <a:ext uri="{FF2B5EF4-FFF2-40B4-BE49-F238E27FC236}">
                <a16:creationId xmlns:a16="http://schemas.microsoft.com/office/drawing/2014/main" id="{23A19B4B-21DB-A44B-93E3-7A4AD5FA8A5D}"/>
              </a:ext>
            </a:extLst>
          </p:cNvPr>
          <p:cNvSpPr/>
          <p:nvPr/>
        </p:nvSpPr>
        <p:spPr>
          <a:xfrm>
            <a:off x="9518690" y="6174960"/>
            <a:ext cx="515189" cy="278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7" name="正方形/長方形 116">
                <a:extLst>
                  <a:ext uri="{FF2B5EF4-FFF2-40B4-BE49-F238E27FC236}">
                    <a16:creationId xmlns:a16="http://schemas.microsoft.com/office/drawing/2014/main" id="{6D52C874-63EA-F141-AE44-7FBD27EF16D4}"/>
                  </a:ext>
                </a:extLst>
              </p:cNvPr>
              <p:cNvSpPr/>
              <p:nvPr/>
            </p:nvSpPr>
            <p:spPr>
              <a:xfrm>
                <a:off x="7600404" y="5255531"/>
                <a:ext cx="645943" cy="334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𝐺</m:t>
                      </m:r>
                    </m:oMath>
                  </m:oMathPara>
                </a14:m>
                <a:endParaRPr kumimoji="1" lang="ja-JP" altLang="en-US" sz="1400"/>
              </a:p>
            </p:txBody>
          </p:sp>
        </mc:Choice>
        <mc:Fallback xmlns="">
          <p:sp>
            <p:nvSpPr>
              <p:cNvPr id="117" name="正方形/長方形 116">
                <a:extLst>
                  <a:ext uri="{FF2B5EF4-FFF2-40B4-BE49-F238E27FC236}">
                    <a16:creationId xmlns:a16="http://schemas.microsoft.com/office/drawing/2014/main" id="{6D52C874-63EA-F141-AE44-7FBD27EF16D4}"/>
                  </a:ext>
                </a:extLst>
              </p:cNvPr>
              <p:cNvSpPr>
                <a:spLocks noRot="1" noChangeAspect="1" noMove="1" noResize="1" noEditPoints="1" noAdjustHandles="1" noChangeArrowheads="1" noChangeShapeType="1" noTextEdit="1"/>
              </p:cNvSpPr>
              <p:nvPr/>
            </p:nvSpPr>
            <p:spPr>
              <a:xfrm>
                <a:off x="7600404" y="5255531"/>
                <a:ext cx="645943" cy="334755"/>
              </a:xfrm>
              <a:prstGeom prst="rect">
                <a:avLst/>
              </a:prstGeom>
              <a:blipFill>
                <a:blip r:embed="rId9"/>
                <a:stretch>
                  <a:fillRect b="-10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8" name="正方形/長方形 117">
                <a:extLst>
                  <a:ext uri="{FF2B5EF4-FFF2-40B4-BE49-F238E27FC236}">
                    <a16:creationId xmlns:a16="http://schemas.microsoft.com/office/drawing/2014/main" id="{E1FF8BAB-1B03-C340-9677-C566B84DFBE8}"/>
                  </a:ext>
                </a:extLst>
              </p:cNvPr>
              <p:cNvSpPr/>
              <p:nvPr/>
            </p:nvSpPr>
            <p:spPr>
              <a:xfrm>
                <a:off x="10309001" y="5249191"/>
                <a:ext cx="938119" cy="334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oMath>
                  </m:oMathPara>
                </a14:m>
                <a:endParaRPr kumimoji="1" lang="ja-JP" altLang="en-US" sz="1400"/>
              </a:p>
            </p:txBody>
          </p:sp>
        </mc:Choice>
        <mc:Fallback xmlns="">
          <p:sp>
            <p:nvSpPr>
              <p:cNvPr id="118" name="正方形/長方形 117">
                <a:extLst>
                  <a:ext uri="{FF2B5EF4-FFF2-40B4-BE49-F238E27FC236}">
                    <a16:creationId xmlns:a16="http://schemas.microsoft.com/office/drawing/2014/main" id="{E1FF8BAB-1B03-C340-9677-C566B84DFBE8}"/>
                  </a:ext>
                </a:extLst>
              </p:cNvPr>
              <p:cNvSpPr>
                <a:spLocks noRot="1" noChangeAspect="1" noMove="1" noResize="1" noEditPoints="1" noAdjustHandles="1" noChangeArrowheads="1" noChangeShapeType="1" noTextEdit="1"/>
              </p:cNvSpPr>
              <p:nvPr/>
            </p:nvSpPr>
            <p:spPr>
              <a:xfrm>
                <a:off x="10309001" y="5249191"/>
                <a:ext cx="938119" cy="334755"/>
              </a:xfrm>
              <a:prstGeom prst="rect">
                <a:avLst/>
              </a:prstGeom>
              <a:blipFill>
                <a:blip r:embed="rId10"/>
                <a:stretch>
                  <a:fillRect b="-344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正方形/長方形 118">
                <a:extLst>
                  <a:ext uri="{FF2B5EF4-FFF2-40B4-BE49-F238E27FC236}">
                    <a16:creationId xmlns:a16="http://schemas.microsoft.com/office/drawing/2014/main" id="{21CDCCF3-0E57-DD41-9F0C-5DE3C0D2FED3}"/>
                  </a:ext>
                </a:extLst>
              </p:cNvPr>
              <p:cNvSpPr/>
              <p:nvPr/>
            </p:nvSpPr>
            <p:spPr>
              <a:xfrm>
                <a:off x="10853735" y="5908994"/>
                <a:ext cx="4835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i="1">
                              <a:solidFill>
                                <a:srgbClr val="FF0000"/>
                              </a:solidFill>
                              <a:latin typeface="Cambria Math" panose="02040503050406030204" pitchFamily="18" charset="0"/>
                            </a:rPr>
                            <m:t>𝑣</m:t>
                          </m:r>
                        </m:e>
                        <m:sub>
                          <m:r>
                            <a:rPr kumimoji="1" lang="en-US" altLang="ja-JP" i="1">
                              <a:solidFill>
                                <a:srgbClr val="FF0000"/>
                              </a:solidFill>
                              <a:latin typeface="Cambria Math" panose="02040503050406030204" pitchFamily="18" charset="0"/>
                            </a:rPr>
                            <m:t>𝐴</m:t>
                          </m:r>
                        </m:sub>
                      </m:sSub>
                    </m:oMath>
                  </m:oMathPara>
                </a14:m>
                <a:endParaRPr lang="ja-JP" altLang="en-US"/>
              </a:p>
            </p:txBody>
          </p:sp>
        </mc:Choice>
        <mc:Fallback xmlns="">
          <p:sp>
            <p:nvSpPr>
              <p:cNvPr id="119" name="正方形/長方形 118">
                <a:extLst>
                  <a:ext uri="{FF2B5EF4-FFF2-40B4-BE49-F238E27FC236}">
                    <a16:creationId xmlns:a16="http://schemas.microsoft.com/office/drawing/2014/main" id="{21CDCCF3-0E57-DD41-9F0C-5DE3C0D2FED3}"/>
                  </a:ext>
                </a:extLst>
              </p:cNvPr>
              <p:cNvSpPr>
                <a:spLocks noRot="1" noChangeAspect="1" noMove="1" noResize="1" noEditPoints="1" noAdjustHandles="1" noChangeArrowheads="1" noChangeShapeType="1" noTextEdit="1"/>
              </p:cNvSpPr>
              <p:nvPr/>
            </p:nvSpPr>
            <p:spPr>
              <a:xfrm>
                <a:off x="10853735" y="5908994"/>
                <a:ext cx="483529" cy="369332"/>
              </a:xfrm>
              <a:prstGeom prst="rect">
                <a:avLst/>
              </a:prstGeom>
              <a:blipFill>
                <a:blip r:embed="rId11"/>
                <a:stretch>
                  <a:fillRect/>
                </a:stretch>
              </a:blipFill>
            </p:spPr>
            <p:txBody>
              <a:bodyPr/>
              <a:lstStyle/>
              <a:p>
                <a:r>
                  <a:rPr lang="ja-JP" altLang="en-US">
                    <a:noFill/>
                  </a:rPr>
                  <a:t> </a:t>
                </a:r>
              </a:p>
            </p:txBody>
          </p:sp>
        </mc:Fallback>
      </mc:AlternateContent>
      <p:sp>
        <p:nvSpPr>
          <p:cNvPr id="123" name="テキスト ボックス 122">
            <a:extLst>
              <a:ext uri="{FF2B5EF4-FFF2-40B4-BE49-F238E27FC236}">
                <a16:creationId xmlns:a16="http://schemas.microsoft.com/office/drawing/2014/main" id="{CD0A61D4-EA38-CB4B-887C-1B946DAFF0DA}"/>
              </a:ext>
            </a:extLst>
          </p:cNvPr>
          <p:cNvSpPr txBox="1"/>
          <p:nvPr/>
        </p:nvSpPr>
        <p:spPr>
          <a:xfrm>
            <a:off x="963404" y="1136655"/>
            <a:ext cx="9773391" cy="830997"/>
          </a:xfrm>
          <a:prstGeom prst="rect">
            <a:avLst/>
          </a:prstGeom>
          <a:noFill/>
        </p:spPr>
        <p:txBody>
          <a:bodyPr wrap="square" rtlCol="0">
            <a:spAutoFit/>
          </a:bodyPr>
          <a:lstStyle/>
          <a:p>
            <a:r>
              <a:rPr kumimoji="1" lang="en-US" altLang="ja-JP" sz="2400" b="0" dirty="0"/>
              <a:t>Recursion using 2-split:</a:t>
            </a:r>
          </a:p>
          <a:p>
            <a:endParaRPr kumimoji="1" lang="en-US" altLang="ja-JP" sz="2400" dirty="0"/>
          </a:p>
        </p:txBody>
      </p:sp>
      <mc:AlternateContent xmlns:mc="http://schemas.openxmlformats.org/markup-compatibility/2006" xmlns:a14="http://schemas.microsoft.com/office/drawing/2010/main">
        <mc:Choice Requires="a14">
          <p:sp>
            <p:nvSpPr>
              <p:cNvPr id="124" name="テキスト ボックス 123">
                <a:extLst>
                  <a:ext uri="{FF2B5EF4-FFF2-40B4-BE49-F238E27FC236}">
                    <a16:creationId xmlns:a16="http://schemas.microsoft.com/office/drawing/2014/main" id="{07CD8C9C-18D0-0C47-B939-DD44730CD993}"/>
                  </a:ext>
                </a:extLst>
              </p:cNvPr>
              <p:cNvSpPr txBox="1"/>
              <p:nvPr/>
            </p:nvSpPr>
            <p:spPr>
              <a:xfrm>
                <a:off x="592050" y="1954422"/>
                <a:ext cx="10497048" cy="40248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𝐾</m:t>
                          </m:r>
                        </m:e>
                      </m:d>
                      <m:r>
                        <a:rPr kumimoji="1" lang="en-US" altLang="ja-JP" sz="2400" b="0" i="0" smtClean="0">
                          <a:latin typeface="Cambria Math" panose="02040503050406030204" pitchFamily="18" charset="0"/>
                        </a:rPr>
                        <m:t>=</m:t>
                      </m:r>
                      <m:r>
                        <a:rPr kumimoji="1" lang="en-US" altLang="ja-JP" sz="2400" b="0" i="1" smtClean="0">
                          <a:latin typeface="Cambria Math" panose="02040503050406030204" pitchFamily="18" charset="0"/>
                        </a:rPr>
                        <m:t>        </m:t>
                      </m:r>
                      <m:r>
                        <m:rPr>
                          <m:sty m:val="p"/>
                        </m:rPr>
                        <a:rPr kumimoji="1" lang="en-US" altLang="ja-JP" sz="2400" b="0" i="1" smtClean="0">
                          <a:latin typeface="Cambria Math" panose="02040503050406030204" pitchFamily="18" charset="0"/>
                        </a:rPr>
                        <m:t>min</m:t>
                      </m:r>
                      <m:r>
                        <a:rPr kumimoji="1" lang="en-US" altLang="ja-JP" sz="2400" b="0" i="1" smtClean="0">
                          <a:latin typeface="Cambria Math" panose="02040503050406030204" pitchFamily="18" charset="0"/>
                        </a:rPr>
                        <m:t>         </m:t>
                      </m:r>
                      <m:r>
                        <m:rPr>
                          <m:sty m:val="p"/>
                        </m:rPr>
                        <a:rPr kumimoji="1" lang="en-US" altLang="ja-JP" sz="2400" b="0" i="1" smtClean="0">
                          <a:latin typeface="Cambria Math" panose="02040503050406030204" pitchFamily="18" charset="0"/>
                        </a:rPr>
                        <m:t>min</m:t>
                      </m:r>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sub>
                      </m:sSub>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𝐴</m:t>
                              </m:r>
                            </m:sub>
                          </m:sSub>
                        </m:e>
                      </m:d>
                      <m:r>
                        <a:rPr kumimoji="1" lang="en-US" altLang="ja-JP" sz="2400" b="0" i="1" smtClean="0">
                          <a:latin typeface="Cambria Math" panose="02040503050406030204" pitchFamily="18" charset="0"/>
                        </a:rPr>
                        <m:t>}</m:t>
                      </m:r>
                    </m:oMath>
                  </m:oMathPara>
                </a14:m>
                <a:endParaRPr kumimoji="1" lang="ja-JP" altLang="en-US"/>
              </a:p>
            </p:txBody>
          </p:sp>
        </mc:Choice>
        <mc:Fallback xmlns="">
          <p:sp>
            <p:nvSpPr>
              <p:cNvPr id="124" name="テキスト ボックス 123">
                <a:extLst>
                  <a:ext uri="{FF2B5EF4-FFF2-40B4-BE49-F238E27FC236}">
                    <a16:creationId xmlns:a16="http://schemas.microsoft.com/office/drawing/2014/main" id="{07CD8C9C-18D0-0C47-B939-DD44730CD993}"/>
                  </a:ext>
                </a:extLst>
              </p:cNvPr>
              <p:cNvSpPr txBox="1">
                <a:spLocks noRot="1" noChangeAspect="1" noMove="1" noResize="1" noEditPoints="1" noAdjustHandles="1" noChangeArrowheads="1" noChangeShapeType="1" noTextEdit="1"/>
              </p:cNvSpPr>
              <p:nvPr/>
            </p:nvSpPr>
            <p:spPr>
              <a:xfrm>
                <a:off x="592050" y="1954422"/>
                <a:ext cx="10497048" cy="402482"/>
              </a:xfrm>
              <a:prstGeom prst="rect">
                <a:avLst/>
              </a:prstGeom>
              <a:blipFill>
                <a:blip r:embed="rId12"/>
                <a:stretch>
                  <a:fillRect t="-3030"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a:extLst>
                  <a:ext uri="{FF2B5EF4-FFF2-40B4-BE49-F238E27FC236}">
                    <a16:creationId xmlns:a16="http://schemas.microsoft.com/office/drawing/2014/main" id="{0A393565-D1E0-EE49-B6CC-38A7ED2D2A3C}"/>
                  </a:ext>
                </a:extLst>
              </p:cNvPr>
              <p:cNvSpPr txBox="1"/>
              <p:nvPr/>
            </p:nvSpPr>
            <p:spPr>
              <a:xfrm>
                <a:off x="3454457" y="2352494"/>
                <a:ext cx="9121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𝐾</m:t>
                          </m:r>
                        </m:e>
                        <m:sub>
                          <m:r>
                            <a:rPr kumimoji="1" lang="en-US" altLang="ja-JP" sz="1600" b="0" i="1" smtClean="0">
                              <a:latin typeface="Cambria Math" panose="02040503050406030204" pitchFamily="18" charset="0"/>
                            </a:rPr>
                            <m:t>1</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𝐾</m:t>
                      </m:r>
                    </m:oMath>
                  </m:oMathPara>
                </a14:m>
                <a:endParaRPr kumimoji="1" lang="en-US" altLang="ja-JP" sz="1600" b="0" dirty="0"/>
              </a:p>
              <a:p>
                <a:pPr/>
                <a14:m>
                  <m:oMathPara xmlns:m="http://schemas.openxmlformats.org/officeDocument/2006/math">
                    <m:oMathParaPr>
                      <m:jc m:val="centerGroup"/>
                    </m:oMathParaPr>
                    <m:oMath xmlns:m="http://schemas.openxmlformats.org/officeDocument/2006/math">
                      <m:d>
                        <m:dPr>
                          <m:begChr m:val="|"/>
                          <m:endChr m:val="|"/>
                          <m:ctrlPr>
                            <a:rPr kumimoji="1" lang="en-US" altLang="ja-JP" sz="1600" b="0" i="1" smtClean="0">
                              <a:latin typeface="Cambria Math" panose="02040503050406030204" pitchFamily="18" charset="0"/>
                            </a:rPr>
                          </m:ctrlPr>
                        </m:dPr>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𝐾</m:t>
                              </m:r>
                            </m:e>
                            <m:sub>
                              <m:r>
                                <a:rPr kumimoji="1" lang="en-US" altLang="ja-JP" sz="1600" b="0" i="1" smtClean="0">
                                  <a:latin typeface="Cambria Math" panose="02040503050406030204" pitchFamily="18" charset="0"/>
                                </a:rPr>
                                <m:t>1</m:t>
                              </m:r>
                            </m:sub>
                          </m:sSub>
                        </m:e>
                      </m:d>
                      <m:r>
                        <a:rPr kumimoji="1" lang="en-US" altLang="ja-JP" sz="1600" b="0" i="1" smtClean="0">
                          <a:latin typeface="Cambria Math" panose="02040503050406030204" pitchFamily="18" charset="0"/>
                        </a:rPr>
                        <m:t>≈</m:t>
                      </m:r>
                      <m:r>
                        <a:rPr kumimoji="1" lang="en-US" altLang="ja-JP" sz="1600" i="1" smtClean="0">
                          <a:latin typeface="Cambria Math" panose="02040503050406030204" pitchFamily="18" charset="0"/>
                        </a:rPr>
                        <m:t>𝛼</m:t>
                      </m:r>
                      <m:r>
                        <a:rPr kumimoji="1" lang="en-US" altLang="ja-JP" sz="1600" b="0" i="1" smtClean="0">
                          <a:latin typeface="Cambria Math" panose="02040503050406030204" pitchFamily="18" charset="0"/>
                        </a:rPr>
                        <m:t>𝑘</m:t>
                      </m:r>
                    </m:oMath>
                  </m:oMathPara>
                </a14:m>
                <a:endParaRPr kumimoji="1" lang="ja-JP" altLang="en-US" sz="1600"/>
              </a:p>
            </p:txBody>
          </p:sp>
        </mc:Choice>
        <mc:Fallback xmlns="">
          <p:sp>
            <p:nvSpPr>
              <p:cNvPr id="125" name="テキスト ボックス 124">
                <a:extLst>
                  <a:ext uri="{FF2B5EF4-FFF2-40B4-BE49-F238E27FC236}">
                    <a16:creationId xmlns:a16="http://schemas.microsoft.com/office/drawing/2014/main" id="{0A393565-D1E0-EE49-B6CC-38A7ED2D2A3C}"/>
                  </a:ext>
                </a:extLst>
              </p:cNvPr>
              <p:cNvSpPr txBox="1">
                <a:spLocks noRot="1" noChangeAspect="1" noMove="1" noResize="1" noEditPoints="1" noAdjustHandles="1" noChangeArrowheads="1" noChangeShapeType="1" noTextEdit="1"/>
              </p:cNvSpPr>
              <p:nvPr/>
            </p:nvSpPr>
            <p:spPr>
              <a:xfrm>
                <a:off x="3454457" y="2352494"/>
                <a:ext cx="912173" cy="492443"/>
              </a:xfrm>
              <a:prstGeom prst="rect">
                <a:avLst/>
              </a:prstGeom>
              <a:blipFill>
                <a:blip r:embed="rId13"/>
                <a:stretch>
                  <a:fillRect r="-2740" b="-7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6" name="テキスト ボックス 125">
                <a:extLst>
                  <a:ext uri="{FF2B5EF4-FFF2-40B4-BE49-F238E27FC236}">
                    <a16:creationId xmlns:a16="http://schemas.microsoft.com/office/drawing/2014/main" id="{14DEB563-124C-524B-AA17-D480DCF6E219}"/>
                  </a:ext>
                </a:extLst>
              </p:cNvPr>
              <p:cNvSpPr txBox="1"/>
              <p:nvPr/>
            </p:nvSpPr>
            <p:spPr>
              <a:xfrm>
                <a:off x="4527907" y="2352493"/>
                <a:ext cx="10155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𝐴</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𝑉</m:t>
                      </m:r>
                    </m:oMath>
                  </m:oMathPara>
                </a14:m>
                <a:endParaRPr kumimoji="1" lang="en-US" altLang="ja-JP" sz="1600" b="0" dirty="0"/>
              </a:p>
              <a:p>
                <a:pPr/>
                <a14:m>
                  <m:oMathPara xmlns:m="http://schemas.openxmlformats.org/officeDocument/2006/math">
                    <m:oMathParaPr>
                      <m:jc m:val="centerGroup"/>
                    </m:oMathParaPr>
                    <m:oMath xmlns:m="http://schemas.openxmlformats.org/officeDocument/2006/math">
                      <m:d>
                        <m:dPr>
                          <m:begChr m:val="|"/>
                          <m:endChr m:val="|"/>
                          <m:ctrlPr>
                            <a:rPr kumimoji="1" lang="en-US" altLang="ja-JP" sz="1600" i="1">
                              <a:latin typeface="Cambria Math" panose="02040503050406030204" pitchFamily="18" charset="0"/>
                            </a:rPr>
                          </m:ctrlPr>
                        </m:dPr>
                        <m:e>
                          <m:r>
                            <a:rPr kumimoji="1" lang="en-US" altLang="ja-JP" sz="1600" i="1">
                              <a:latin typeface="Cambria Math" panose="02040503050406030204" pitchFamily="18" charset="0"/>
                            </a:rPr>
                            <m:t>𝐴</m:t>
                          </m:r>
                        </m:e>
                      </m:d>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𝑂</m:t>
                      </m:r>
                      <m:r>
                        <a:rPr kumimoji="1" lang="en-US" altLang="ja-JP" sz="1600" b="0" i="1" smtClean="0">
                          <a:latin typeface="Cambria Math" panose="02040503050406030204" pitchFamily="18" charset="0"/>
                        </a:rPr>
                        <m:t>(1)</m:t>
                      </m:r>
                    </m:oMath>
                  </m:oMathPara>
                </a14:m>
                <a:endParaRPr kumimoji="1" lang="ja-JP" altLang="en-US" sz="1600"/>
              </a:p>
            </p:txBody>
          </p:sp>
        </mc:Choice>
        <mc:Fallback xmlns="">
          <p:sp>
            <p:nvSpPr>
              <p:cNvPr id="126" name="テキスト ボックス 125">
                <a:extLst>
                  <a:ext uri="{FF2B5EF4-FFF2-40B4-BE49-F238E27FC236}">
                    <a16:creationId xmlns:a16="http://schemas.microsoft.com/office/drawing/2014/main" id="{14DEB563-124C-524B-AA17-D480DCF6E219}"/>
                  </a:ext>
                </a:extLst>
              </p:cNvPr>
              <p:cNvSpPr txBox="1">
                <a:spLocks noRot="1" noChangeAspect="1" noMove="1" noResize="1" noEditPoints="1" noAdjustHandles="1" noChangeArrowheads="1" noChangeShapeType="1" noTextEdit="1"/>
              </p:cNvSpPr>
              <p:nvPr/>
            </p:nvSpPr>
            <p:spPr>
              <a:xfrm>
                <a:off x="4527907" y="2352493"/>
                <a:ext cx="1015534" cy="492443"/>
              </a:xfrm>
              <a:prstGeom prst="rect">
                <a:avLst/>
              </a:prstGeom>
              <a:blipFill>
                <a:blip r:embed="rId14"/>
                <a:stretch>
                  <a:fillRect r="-6250" b="-17500"/>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2AD8D879-31DA-7E4D-AAD5-0045BD31205B}"/>
              </a:ext>
            </a:extLst>
          </p:cNvPr>
          <p:cNvSpPr/>
          <p:nvPr/>
        </p:nvSpPr>
        <p:spPr>
          <a:xfrm>
            <a:off x="5892853" y="1893812"/>
            <a:ext cx="1570133" cy="481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ABF2D844-F346-5546-BA8C-8280EC2D4E14}"/>
              </a:ext>
            </a:extLst>
          </p:cNvPr>
          <p:cNvSpPr/>
          <p:nvPr/>
        </p:nvSpPr>
        <p:spPr>
          <a:xfrm>
            <a:off x="7775260" y="1915022"/>
            <a:ext cx="1973267" cy="481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BB7CD5D1-BA49-A44E-98F5-2E652CC2150D}"/>
              </a:ext>
            </a:extLst>
          </p:cNvPr>
          <p:cNvSpPr/>
          <p:nvPr/>
        </p:nvSpPr>
        <p:spPr>
          <a:xfrm>
            <a:off x="2142452" y="3979324"/>
            <a:ext cx="7773617" cy="3667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BF31D755-08D7-DD46-8BCE-A9AF21E20B4F}"/>
              </a:ext>
            </a:extLst>
          </p:cNvPr>
          <p:cNvSpPr/>
          <p:nvPr/>
        </p:nvSpPr>
        <p:spPr>
          <a:xfrm>
            <a:off x="1974910" y="4394604"/>
            <a:ext cx="8163500" cy="36672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0" name="テキスト ボックス 129">
                <a:extLst>
                  <a:ext uri="{FF2B5EF4-FFF2-40B4-BE49-F238E27FC236}">
                    <a16:creationId xmlns:a16="http://schemas.microsoft.com/office/drawing/2014/main" id="{27108829-AABA-3543-8389-7BBD22D22C37}"/>
                  </a:ext>
                </a:extLst>
              </p:cNvPr>
              <p:cNvSpPr txBox="1"/>
              <p:nvPr/>
            </p:nvSpPr>
            <p:spPr>
              <a:xfrm>
                <a:off x="3183241" y="3925474"/>
                <a:ext cx="2117633" cy="7091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f>
                            <m:fPr>
                              <m:type m:val="noBa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𝛼</m:t>
                              </m:r>
                              <m:r>
                                <a:rPr kumimoji="1" lang="en-US" altLang="ja-JP" sz="2400" b="0" i="1" smtClean="0">
                                  <a:latin typeface="Cambria Math" panose="02040503050406030204" pitchFamily="18" charset="0"/>
                                </a:rPr>
                                <m:t>𝑘</m:t>
                              </m:r>
                            </m:den>
                          </m:f>
                        </m:e>
                      </m:d>
                      <m:r>
                        <a:rPr kumimoji="1" lang="en-US" altLang="ja-JP" sz="2400" b="0" i="1" smtClean="0">
                          <a:latin typeface="Cambria Math" panose="02040503050406030204" pitchFamily="18" charset="0"/>
                        </a:rPr>
                        <m:t>×</m:t>
                      </m:r>
                      <m:r>
                        <m:rPr>
                          <m:sty m:val="p"/>
                        </m:rPr>
                        <a:rPr kumimoji="1" lang="en-US" altLang="ja-JP" sz="2400" b="0" i="1" smtClean="0">
                          <a:latin typeface="Cambria Math" panose="02040503050406030204" pitchFamily="18" charset="0"/>
                        </a:rPr>
                        <m:t>poly</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oMath>
                  </m:oMathPara>
                </a14:m>
                <a:endParaRPr kumimoji="1" lang="en-US" altLang="ja-JP" sz="2400" dirty="0"/>
              </a:p>
            </p:txBody>
          </p:sp>
        </mc:Choice>
        <mc:Fallback xmlns="">
          <p:sp>
            <p:nvSpPr>
              <p:cNvPr id="130" name="テキスト ボックス 129">
                <a:extLst>
                  <a:ext uri="{FF2B5EF4-FFF2-40B4-BE49-F238E27FC236}">
                    <a16:creationId xmlns:a16="http://schemas.microsoft.com/office/drawing/2014/main" id="{27108829-AABA-3543-8389-7BBD22D22C37}"/>
                  </a:ext>
                </a:extLst>
              </p:cNvPr>
              <p:cNvSpPr txBox="1">
                <a:spLocks noRot="1" noChangeAspect="1" noMove="1" noResize="1" noEditPoints="1" noAdjustHandles="1" noChangeArrowheads="1" noChangeShapeType="1" noTextEdit="1"/>
              </p:cNvSpPr>
              <p:nvPr/>
            </p:nvSpPr>
            <p:spPr>
              <a:xfrm>
                <a:off x="3183241" y="3925474"/>
                <a:ext cx="2117633" cy="709105"/>
              </a:xfrm>
              <a:prstGeom prst="rect">
                <a:avLst/>
              </a:prstGeom>
              <a:blipFill>
                <a:blip r:embed="rId15"/>
                <a:stretch>
                  <a:fillRect t="-1754" r="-1796" b="-12281"/>
                </a:stretch>
              </a:blipFill>
            </p:spPr>
            <p:txBody>
              <a:bodyPr/>
              <a:lstStyle/>
              <a:p>
                <a:r>
                  <a:rPr lang="ja-JP" altLang="en-US">
                    <a:noFill/>
                  </a:rPr>
                  <a:t> </a:t>
                </a:r>
              </a:p>
            </p:txBody>
          </p:sp>
        </mc:Fallback>
      </mc:AlternateContent>
      <p:sp>
        <p:nvSpPr>
          <p:cNvPr id="131" name="テキスト ボックス 130">
            <a:extLst>
              <a:ext uri="{FF2B5EF4-FFF2-40B4-BE49-F238E27FC236}">
                <a16:creationId xmlns:a16="http://schemas.microsoft.com/office/drawing/2014/main" id="{4ECB6B3F-F1E3-EC4B-BF07-1248EB728686}"/>
              </a:ext>
            </a:extLst>
          </p:cNvPr>
          <p:cNvSpPr txBox="1"/>
          <p:nvPr/>
        </p:nvSpPr>
        <p:spPr>
          <a:xfrm>
            <a:off x="5409550" y="4107285"/>
            <a:ext cx="2887329" cy="461665"/>
          </a:xfrm>
          <a:prstGeom prst="rect">
            <a:avLst/>
          </a:prstGeom>
          <a:noFill/>
        </p:spPr>
        <p:txBody>
          <a:bodyPr wrap="none" rtlCol="0">
            <a:spAutoFit/>
          </a:bodyPr>
          <a:lstStyle/>
          <a:p>
            <a:r>
              <a:rPr kumimoji="1" lang="en-US" altLang="ja-JP" sz="2400" dirty="0"/>
              <a:t>accesses to the value </a:t>
            </a:r>
            <a:endParaRPr kumimoji="1" lang="ja-JP" altLang="en-US" sz="2400"/>
          </a:p>
        </p:txBody>
      </p:sp>
      <mc:AlternateContent xmlns:mc="http://schemas.openxmlformats.org/markup-compatibility/2006" xmlns:a14="http://schemas.microsoft.com/office/drawing/2010/main">
        <mc:Choice Requires="a14">
          <p:sp>
            <p:nvSpPr>
              <p:cNvPr id="132" name="テキスト ボックス 131">
                <a:extLst>
                  <a:ext uri="{FF2B5EF4-FFF2-40B4-BE49-F238E27FC236}">
                    <a16:creationId xmlns:a16="http://schemas.microsoft.com/office/drawing/2014/main" id="{31A34929-F775-184A-AEF2-5548A6ADC454}"/>
                  </a:ext>
                </a:extLst>
              </p:cNvPr>
              <p:cNvSpPr txBox="1"/>
              <p:nvPr/>
            </p:nvSpPr>
            <p:spPr>
              <a:xfrm>
                <a:off x="3008937" y="5018203"/>
                <a:ext cx="2291938"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en-US" altLang="ja-JP" sz="2400" b="0" i="1" smtClean="0">
                              <a:latin typeface="Cambria Math" panose="02040503050406030204" pitchFamily="18" charset="0"/>
                            </a:rPr>
                          </m:ctrlPr>
                        </m:radPr>
                        <m:deg/>
                        <m:e>
                          <m:d>
                            <m:dPr>
                              <m:ctrlPr>
                                <a:rPr kumimoji="1" lang="en-US" altLang="ja-JP" sz="2400" i="1">
                                  <a:latin typeface="Cambria Math" panose="02040503050406030204" pitchFamily="18" charset="0"/>
                                </a:rPr>
                              </m:ctrlPr>
                            </m:dPr>
                            <m:e>
                              <m:f>
                                <m:fPr>
                                  <m:type m:val="noBa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𝑘</m:t>
                                  </m:r>
                                </m:num>
                                <m:den>
                                  <m:r>
                                    <a:rPr kumimoji="1" lang="en-US" altLang="ja-JP" sz="2400" i="1">
                                      <a:latin typeface="Cambria Math" panose="02040503050406030204" pitchFamily="18" charset="0"/>
                                    </a:rPr>
                                    <m:t>𝛼</m:t>
                                  </m:r>
                                  <m:r>
                                    <a:rPr kumimoji="1" lang="en-US" altLang="ja-JP" sz="2400" i="1">
                                      <a:latin typeface="Cambria Math" panose="02040503050406030204" pitchFamily="18" charset="0"/>
                                    </a:rPr>
                                    <m:t>𝑘</m:t>
                                  </m:r>
                                </m:den>
                              </m:f>
                            </m:e>
                          </m:d>
                        </m:e>
                      </m:rad>
                      <m:r>
                        <a:rPr kumimoji="1" lang="en-US" altLang="ja-JP" sz="2400" b="0" i="1" smtClean="0">
                          <a:latin typeface="Cambria Math" panose="02040503050406030204" pitchFamily="18" charset="0"/>
                        </a:rPr>
                        <m:t>×</m:t>
                      </m:r>
                      <m:r>
                        <m:rPr>
                          <m:sty m:val="p"/>
                        </m:rPr>
                        <a:rPr kumimoji="1" lang="en-US" altLang="ja-JP" sz="2400" b="0" i="1" smtClean="0">
                          <a:latin typeface="Cambria Math" panose="02040503050406030204" pitchFamily="18" charset="0"/>
                        </a:rPr>
                        <m:t>poly</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oMath>
                  </m:oMathPara>
                </a14:m>
                <a:endParaRPr kumimoji="1" lang="en-US" altLang="ja-JP" sz="2400" dirty="0"/>
              </a:p>
            </p:txBody>
          </p:sp>
        </mc:Choice>
        <mc:Fallback xmlns="">
          <p:sp>
            <p:nvSpPr>
              <p:cNvPr id="132" name="テキスト ボックス 131">
                <a:extLst>
                  <a:ext uri="{FF2B5EF4-FFF2-40B4-BE49-F238E27FC236}">
                    <a16:creationId xmlns:a16="http://schemas.microsoft.com/office/drawing/2014/main" id="{31A34929-F775-184A-AEF2-5548A6ADC454}"/>
                  </a:ext>
                </a:extLst>
              </p:cNvPr>
              <p:cNvSpPr txBox="1">
                <a:spLocks noRot="1" noChangeAspect="1" noMove="1" noResize="1" noEditPoints="1" noAdjustHandles="1" noChangeArrowheads="1" noChangeShapeType="1" noTextEdit="1"/>
              </p:cNvSpPr>
              <p:nvPr/>
            </p:nvSpPr>
            <p:spPr>
              <a:xfrm>
                <a:off x="3008937" y="5018203"/>
                <a:ext cx="2291938" cy="1091196"/>
              </a:xfrm>
              <a:prstGeom prst="rect">
                <a:avLst/>
              </a:prstGeom>
              <a:blipFill>
                <a:blip r:embed="rId16"/>
                <a:stretch>
                  <a:fillRect r="-3315"/>
                </a:stretch>
              </a:blipFill>
            </p:spPr>
            <p:txBody>
              <a:bodyPr/>
              <a:lstStyle/>
              <a:p>
                <a:r>
                  <a:rPr lang="ja-JP" altLang="en-US">
                    <a:noFill/>
                  </a:rPr>
                  <a:t> </a:t>
                </a:r>
              </a:p>
            </p:txBody>
          </p:sp>
        </mc:Fallback>
      </mc:AlternateContent>
      <p:sp>
        <p:nvSpPr>
          <p:cNvPr id="133" name="テキスト ボックス 132">
            <a:extLst>
              <a:ext uri="{FF2B5EF4-FFF2-40B4-BE49-F238E27FC236}">
                <a16:creationId xmlns:a16="http://schemas.microsoft.com/office/drawing/2014/main" id="{1DD3E91F-8E95-B043-A66B-A7F7AC7AC5DE}"/>
              </a:ext>
            </a:extLst>
          </p:cNvPr>
          <p:cNvSpPr txBox="1"/>
          <p:nvPr/>
        </p:nvSpPr>
        <p:spPr>
          <a:xfrm>
            <a:off x="5409550" y="5381826"/>
            <a:ext cx="2887329" cy="461665"/>
          </a:xfrm>
          <a:prstGeom prst="rect">
            <a:avLst/>
          </a:prstGeom>
          <a:noFill/>
        </p:spPr>
        <p:txBody>
          <a:bodyPr wrap="none" rtlCol="0">
            <a:spAutoFit/>
          </a:bodyPr>
          <a:lstStyle/>
          <a:p>
            <a:r>
              <a:rPr kumimoji="1" lang="en-US" altLang="ja-JP" sz="2400" dirty="0"/>
              <a:t>accesses to the value </a:t>
            </a:r>
            <a:endParaRPr kumimoji="1" lang="ja-JP" altLang="en-US" sz="2400"/>
          </a:p>
        </p:txBody>
      </p:sp>
      <p:sp>
        <p:nvSpPr>
          <p:cNvPr id="134" name="テキスト ボックス 133">
            <a:extLst>
              <a:ext uri="{FF2B5EF4-FFF2-40B4-BE49-F238E27FC236}">
                <a16:creationId xmlns:a16="http://schemas.microsoft.com/office/drawing/2014/main" id="{2E9F7308-F1F6-7344-88FD-7A1D47D30C17}"/>
              </a:ext>
            </a:extLst>
          </p:cNvPr>
          <p:cNvSpPr txBox="1"/>
          <p:nvPr/>
        </p:nvSpPr>
        <p:spPr>
          <a:xfrm>
            <a:off x="1640027" y="4107285"/>
            <a:ext cx="1445909" cy="461665"/>
          </a:xfrm>
          <a:prstGeom prst="rect">
            <a:avLst/>
          </a:prstGeom>
          <a:noFill/>
        </p:spPr>
        <p:txBody>
          <a:bodyPr wrap="none" rtlCol="0">
            <a:spAutoFit/>
          </a:bodyPr>
          <a:lstStyle/>
          <a:p>
            <a:r>
              <a:rPr kumimoji="1" lang="en-US" altLang="ja-JP" sz="2400" dirty="0"/>
              <a:t>Classical : </a:t>
            </a:r>
            <a:endParaRPr kumimoji="1" lang="ja-JP" altLang="en-US"/>
          </a:p>
        </p:txBody>
      </p:sp>
      <p:sp>
        <p:nvSpPr>
          <p:cNvPr id="135" name="テキスト ボックス 134">
            <a:extLst>
              <a:ext uri="{FF2B5EF4-FFF2-40B4-BE49-F238E27FC236}">
                <a16:creationId xmlns:a16="http://schemas.microsoft.com/office/drawing/2014/main" id="{B3649561-2815-CD4F-8A39-BEAC8FBF6376}"/>
              </a:ext>
            </a:extLst>
          </p:cNvPr>
          <p:cNvSpPr txBox="1"/>
          <p:nvPr/>
        </p:nvSpPr>
        <p:spPr>
          <a:xfrm>
            <a:off x="1561586" y="5381826"/>
            <a:ext cx="1703920" cy="461665"/>
          </a:xfrm>
          <a:prstGeom prst="rect">
            <a:avLst/>
          </a:prstGeom>
          <a:noFill/>
        </p:spPr>
        <p:txBody>
          <a:bodyPr wrap="square" rtlCol="0">
            <a:spAutoFit/>
          </a:bodyPr>
          <a:lstStyle/>
          <a:p>
            <a:r>
              <a:rPr kumimoji="1" lang="en-US" altLang="ja-JP" sz="2400" dirty="0"/>
              <a:t>Quantum : </a:t>
            </a:r>
            <a:endParaRPr kumimoji="1" lang="ja-JP" altLang="en-US"/>
          </a:p>
        </p:txBody>
      </p:sp>
      <mc:AlternateContent xmlns:mc="http://schemas.openxmlformats.org/markup-compatibility/2006" xmlns:a14="http://schemas.microsoft.com/office/drawing/2010/main">
        <mc:Choice Requires="a14">
          <p:sp>
            <p:nvSpPr>
              <p:cNvPr id="136" name="テキスト ボックス 135">
                <a:extLst>
                  <a:ext uri="{FF2B5EF4-FFF2-40B4-BE49-F238E27FC236}">
                    <a16:creationId xmlns:a16="http://schemas.microsoft.com/office/drawing/2014/main" id="{844AD737-177B-8940-8BE9-F2B53B30B78C}"/>
                  </a:ext>
                </a:extLst>
              </p:cNvPr>
              <p:cNvSpPr txBox="1"/>
              <p:nvPr/>
            </p:nvSpPr>
            <p:spPr>
              <a:xfrm>
                <a:off x="1014196" y="3279142"/>
                <a:ext cx="9773391" cy="830997"/>
              </a:xfrm>
              <a:prstGeom prst="rect">
                <a:avLst/>
              </a:prstGeom>
              <a:noFill/>
            </p:spPr>
            <p:txBody>
              <a:bodyPr wrap="square" rtlCol="0">
                <a:spAutoFit/>
              </a:bodyPr>
              <a:lstStyle/>
              <a:p>
                <a:r>
                  <a:rPr kumimoji="1" lang="en-US" altLang="ja-JP" sz="2400" b="0" dirty="0"/>
                  <a:t>Computing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r>
                          <a:rPr kumimoji="1" lang="en-US" altLang="ja-JP" sz="2400" i="1">
                            <a:latin typeface="Cambria Math" panose="02040503050406030204" pitchFamily="18" charset="0"/>
                          </a:rPr>
                          <m:t>𝐾</m:t>
                        </m:r>
                      </m:e>
                    </m:d>
                  </m:oMath>
                </a14:m>
                <a:r>
                  <a:rPr kumimoji="1" lang="en-US" altLang="ja-JP" sz="2400" b="0" dirty="0"/>
                  <a:t>:</a:t>
                </a:r>
              </a:p>
              <a:p>
                <a:endParaRPr kumimoji="1" lang="en-US" altLang="ja-JP" sz="2400" dirty="0"/>
              </a:p>
            </p:txBody>
          </p:sp>
        </mc:Choice>
        <mc:Fallback xmlns="">
          <p:sp>
            <p:nvSpPr>
              <p:cNvPr id="136" name="テキスト ボックス 135">
                <a:extLst>
                  <a:ext uri="{FF2B5EF4-FFF2-40B4-BE49-F238E27FC236}">
                    <a16:creationId xmlns:a16="http://schemas.microsoft.com/office/drawing/2014/main" id="{844AD737-177B-8940-8BE9-F2B53B30B78C}"/>
                  </a:ext>
                </a:extLst>
              </p:cNvPr>
              <p:cNvSpPr txBox="1">
                <a:spLocks noRot="1" noChangeAspect="1" noMove="1" noResize="1" noEditPoints="1" noAdjustHandles="1" noChangeArrowheads="1" noChangeShapeType="1" noTextEdit="1"/>
              </p:cNvSpPr>
              <p:nvPr/>
            </p:nvSpPr>
            <p:spPr>
              <a:xfrm>
                <a:off x="1014196" y="3279142"/>
                <a:ext cx="9773391" cy="830997"/>
              </a:xfrm>
              <a:prstGeom prst="rect">
                <a:avLst/>
              </a:prstGeom>
              <a:blipFill>
                <a:blip r:embed="rId17"/>
                <a:stretch>
                  <a:fillRect l="-909" t="-447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675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0" nodeType="clickEffect">
                                  <p:stCondLst>
                                    <p:cond delay="0"/>
                                  </p:stCondLst>
                                  <p:childTnLst>
                                    <p:anim calcmode="lin" valueType="num">
                                      <p:cBhvr additive="base">
                                        <p:cTn id="14" dur="500"/>
                                        <p:tgtEl>
                                          <p:spTgt spid="5"/>
                                        </p:tgtEl>
                                        <p:attrNameLst>
                                          <p:attrName>ppt_y</p:attrName>
                                        </p:attrNameLst>
                                      </p:cBhvr>
                                      <p:tavLst>
                                        <p:tav tm="0">
                                          <p:val>
                                            <p:strVal val="#ppt_y"/>
                                          </p:val>
                                        </p:tav>
                                        <p:tav tm="100000">
                                          <p:val>
                                            <p:strVal val="#ppt_y+#ppt_h*1.125000"/>
                                          </p:val>
                                        </p:tav>
                                      </p:tavLst>
                                    </p:anim>
                                    <p:animEffect transition="out" filter="wipe(dow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2" presetClass="exit" presetSubtype="4" fill="hold" grpId="0" nodeType="withEffect">
                                  <p:stCondLst>
                                    <p:cond delay="0"/>
                                  </p:stCondLst>
                                  <p:childTnLst>
                                    <p:anim calcmode="lin" valueType="num">
                                      <p:cBhvr additive="base">
                                        <p:cTn id="18" dur="500"/>
                                        <p:tgtEl>
                                          <p:spTgt spid="2"/>
                                        </p:tgtEl>
                                        <p:attrNameLst>
                                          <p:attrName>ppt_y</p:attrName>
                                        </p:attrNameLst>
                                      </p:cBhvr>
                                      <p:tavLst>
                                        <p:tav tm="0">
                                          <p:val>
                                            <p:strVal val="#ppt_y"/>
                                          </p:val>
                                        </p:tav>
                                        <p:tav tm="100000">
                                          <p:val>
                                            <p:strVal val="#ppt_y+#ppt_h*1.125000"/>
                                          </p:val>
                                        </p:tav>
                                      </p:tavLst>
                                    </p:anim>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500" fill="hold"/>
                                        <p:tgtEl>
                                          <p:spTgt spid="84"/>
                                        </p:tgtEl>
                                        <p:attrNameLst>
                                          <p:attrName>ppt_x</p:attrName>
                                        </p:attrNameLst>
                                      </p:cBhvr>
                                      <p:tavLst>
                                        <p:tav tm="0">
                                          <p:val>
                                            <p:strVal val="#ppt_x"/>
                                          </p:val>
                                        </p:tav>
                                        <p:tav tm="100000">
                                          <p:val>
                                            <p:strVal val="#ppt_x"/>
                                          </p:val>
                                        </p:tav>
                                      </p:tavLst>
                                    </p:anim>
                                    <p:anim calcmode="lin" valueType="num">
                                      <p:cBhvr additive="base">
                                        <p:cTn id="30" dur="500" fill="hold"/>
                                        <p:tgtEl>
                                          <p:spTgt spid="8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 calcmode="lin" valueType="num">
                                      <p:cBhvr additive="base">
                                        <p:cTn id="33" dur="500" fill="hold"/>
                                        <p:tgtEl>
                                          <p:spTgt spid="85"/>
                                        </p:tgtEl>
                                        <p:attrNameLst>
                                          <p:attrName>ppt_x</p:attrName>
                                        </p:attrNameLst>
                                      </p:cBhvr>
                                      <p:tavLst>
                                        <p:tav tm="0">
                                          <p:val>
                                            <p:strVal val="#ppt_x"/>
                                          </p:val>
                                        </p:tav>
                                        <p:tav tm="100000">
                                          <p:val>
                                            <p:strVal val="#ppt_x"/>
                                          </p:val>
                                        </p:tav>
                                      </p:tavLst>
                                    </p:anim>
                                    <p:anim calcmode="lin" valueType="num">
                                      <p:cBhvr additive="base">
                                        <p:cTn id="34" dur="500" fill="hold"/>
                                        <p:tgtEl>
                                          <p:spTgt spid="8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additive="base">
                                        <p:cTn id="37" dur="500" fill="hold"/>
                                        <p:tgtEl>
                                          <p:spTgt spid="86"/>
                                        </p:tgtEl>
                                        <p:attrNameLst>
                                          <p:attrName>ppt_x</p:attrName>
                                        </p:attrNameLst>
                                      </p:cBhvr>
                                      <p:tavLst>
                                        <p:tav tm="0">
                                          <p:val>
                                            <p:strVal val="#ppt_x"/>
                                          </p:val>
                                        </p:tav>
                                        <p:tav tm="100000">
                                          <p:val>
                                            <p:strVal val="#ppt_x"/>
                                          </p:val>
                                        </p:tav>
                                      </p:tavLst>
                                    </p:anim>
                                    <p:anim calcmode="lin" valueType="num">
                                      <p:cBhvr additive="base">
                                        <p:cTn id="38" dur="500" fill="hold"/>
                                        <p:tgtEl>
                                          <p:spTgt spid="8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ppt_x"/>
                                          </p:val>
                                        </p:tav>
                                        <p:tav tm="100000">
                                          <p:val>
                                            <p:strVal val="#ppt_x"/>
                                          </p:val>
                                        </p:tav>
                                      </p:tavLst>
                                    </p:anim>
                                    <p:anim calcmode="lin" valueType="num">
                                      <p:cBhvr additive="base">
                                        <p:cTn id="46" dur="500" fill="hold"/>
                                        <p:tgtEl>
                                          <p:spTgt spid="8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additive="base">
                                        <p:cTn id="49" dur="500" fill="hold"/>
                                        <p:tgtEl>
                                          <p:spTgt spid="89"/>
                                        </p:tgtEl>
                                        <p:attrNameLst>
                                          <p:attrName>ppt_x</p:attrName>
                                        </p:attrNameLst>
                                      </p:cBhvr>
                                      <p:tavLst>
                                        <p:tav tm="0">
                                          <p:val>
                                            <p:strVal val="#ppt_x"/>
                                          </p:val>
                                        </p:tav>
                                        <p:tav tm="100000">
                                          <p:val>
                                            <p:strVal val="#ppt_x"/>
                                          </p:val>
                                        </p:tav>
                                      </p:tavLst>
                                    </p:anim>
                                    <p:anim calcmode="lin" valueType="num">
                                      <p:cBhvr additive="base">
                                        <p:cTn id="50" dur="500" fill="hold"/>
                                        <p:tgtEl>
                                          <p:spTgt spid="8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additive="base">
                                        <p:cTn id="53" dur="500" fill="hold"/>
                                        <p:tgtEl>
                                          <p:spTgt spid="90"/>
                                        </p:tgtEl>
                                        <p:attrNameLst>
                                          <p:attrName>ppt_x</p:attrName>
                                        </p:attrNameLst>
                                      </p:cBhvr>
                                      <p:tavLst>
                                        <p:tav tm="0">
                                          <p:val>
                                            <p:strVal val="#ppt_x"/>
                                          </p:val>
                                        </p:tav>
                                        <p:tav tm="100000">
                                          <p:val>
                                            <p:strVal val="#ppt_x"/>
                                          </p:val>
                                        </p:tav>
                                      </p:tavLst>
                                    </p:anim>
                                    <p:anim calcmode="lin" valueType="num">
                                      <p:cBhvr additive="base">
                                        <p:cTn id="54" dur="500" fill="hold"/>
                                        <p:tgtEl>
                                          <p:spTgt spid="9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additive="base">
                                        <p:cTn id="57" dur="500" fill="hold"/>
                                        <p:tgtEl>
                                          <p:spTgt spid="91"/>
                                        </p:tgtEl>
                                        <p:attrNameLst>
                                          <p:attrName>ppt_x</p:attrName>
                                        </p:attrNameLst>
                                      </p:cBhvr>
                                      <p:tavLst>
                                        <p:tav tm="0">
                                          <p:val>
                                            <p:strVal val="#ppt_x"/>
                                          </p:val>
                                        </p:tav>
                                        <p:tav tm="100000">
                                          <p:val>
                                            <p:strVal val="#ppt_x"/>
                                          </p:val>
                                        </p:tav>
                                      </p:tavLst>
                                    </p:anim>
                                    <p:anim calcmode="lin" valueType="num">
                                      <p:cBhvr additive="base">
                                        <p:cTn id="58" dur="500" fill="hold"/>
                                        <p:tgtEl>
                                          <p:spTgt spid="9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additive="base">
                                        <p:cTn id="69" dur="500" fill="hold"/>
                                        <p:tgtEl>
                                          <p:spTgt spid="94"/>
                                        </p:tgtEl>
                                        <p:attrNameLst>
                                          <p:attrName>ppt_x</p:attrName>
                                        </p:attrNameLst>
                                      </p:cBhvr>
                                      <p:tavLst>
                                        <p:tav tm="0">
                                          <p:val>
                                            <p:strVal val="#ppt_x"/>
                                          </p:val>
                                        </p:tav>
                                        <p:tav tm="100000">
                                          <p:val>
                                            <p:strVal val="#ppt_x"/>
                                          </p:val>
                                        </p:tav>
                                      </p:tavLst>
                                    </p:anim>
                                    <p:anim calcmode="lin" valueType="num">
                                      <p:cBhvr additive="base">
                                        <p:cTn id="70" dur="500" fill="hold"/>
                                        <p:tgtEl>
                                          <p:spTgt spid="9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additive="base">
                                        <p:cTn id="73" dur="500" fill="hold"/>
                                        <p:tgtEl>
                                          <p:spTgt spid="95"/>
                                        </p:tgtEl>
                                        <p:attrNameLst>
                                          <p:attrName>ppt_x</p:attrName>
                                        </p:attrNameLst>
                                      </p:cBhvr>
                                      <p:tavLst>
                                        <p:tav tm="0">
                                          <p:val>
                                            <p:strVal val="#ppt_x"/>
                                          </p:val>
                                        </p:tav>
                                        <p:tav tm="100000">
                                          <p:val>
                                            <p:strVal val="#ppt_x"/>
                                          </p:val>
                                        </p:tav>
                                      </p:tavLst>
                                    </p:anim>
                                    <p:anim calcmode="lin" valueType="num">
                                      <p:cBhvr additive="base">
                                        <p:cTn id="74" dur="500" fill="hold"/>
                                        <p:tgtEl>
                                          <p:spTgt spid="9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500" fill="hold"/>
                                        <p:tgtEl>
                                          <p:spTgt spid="96"/>
                                        </p:tgtEl>
                                        <p:attrNameLst>
                                          <p:attrName>ppt_x</p:attrName>
                                        </p:attrNameLst>
                                      </p:cBhvr>
                                      <p:tavLst>
                                        <p:tav tm="0">
                                          <p:val>
                                            <p:strVal val="#ppt_x"/>
                                          </p:val>
                                        </p:tav>
                                        <p:tav tm="100000">
                                          <p:val>
                                            <p:strVal val="#ppt_x"/>
                                          </p:val>
                                        </p:tav>
                                      </p:tavLst>
                                    </p:anim>
                                    <p:anim calcmode="lin" valueType="num">
                                      <p:cBhvr additive="base">
                                        <p:cTn id="78" dur="500" fill="hold"/>
                                        <p:tgtEl>
                                          <p:spTgt spid="9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additive="base">
                                        <p:cTn id="81" dur="500" fill="hold"/>
                                        <p:tgtEl>
                                          <p:spTgt spid="97"/>
                                        </p:tgtEl>
                                        <p:attrNameLst>
                                          <p:attrName>ppt_x</p:attrName>
                                        </p:attrNameLst>
                                      </p:cBhvr>
                                      <p:tavLst>
                                        <p:tav tm="0">
                                          <p:val>
                                            <p:strVal val="#ppt_x"/>
                                          </p:val>
                                        </p:tav>
                                        <p:tav tm="100000">
                                          <p:val>
                                            <p:strVal val="#ppt_x"/>
                                          </p:val>
                                        </p:tav>
                                      </p:tavLst>
                                    </p:anim>
                                    <p:anim calcmode="lin" valueType="num">
                                      <p:cBhvr additive="base">
                                        <p:cTn id="82" dur="500" fill="hold"/>
                                        <p:tgtEl>
                                          <p:spTgt spid="9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additive="base">
                                        <p:cTn id="85" dur="500" fill="hold"/>
                                        <p:tgtEl>
                                          <p:spTgt spid="98"/>
                                        </p:tgtEl>
                                        <p:attrNameLst>
                                          <p:attrName>ppt_x</p:attrName>
                                        </p:attrNameLst>
                                      </p:cBhvr>
                                      <p:tavLst>
                                        <p:tav tm="0">
                                          <p:val>
                                            <p:strVal val="#ppt_x"/>
                                          </p:val>
                                        </p:tav>
                                        <p:tav tm="100000">
                                          <p:val>
                                            <p:strVal val="#ppt_x"/>
                                          </p:val>
                                        </p:tav>
                                      </p:tavLst>
                                    </p:anim>
                                    <p:anim calcmode="lin" valueType="num">
                                      <p:cBhvr additive="base">
                                        <p:cTn id="86" dur="500" fill="hold"/>
                                        <p:tgtEl>
                                          <p:spTgt spid="9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9"/>
                                        </p:tgtEl>
                                        <p:attrNameLst>
                                          <p:attrName>style.visibility</p:attrName>
                                        </p:attrNameLst>
                                      </p:cBhvr>
                                      <p:to>
                                        <p:strVal val="visible"/>
                                      </p:to>
                                    </p:set>
                                    <p:anim calcmode="lin" valueType="num">
                                      <p:cBhvr additive="base">
                                        <p:cTn id="89" dur="500" fill="hold"/>
                                        <p:tgtEl>
                                          <p:spTgt spid="99"/>
                                        </p:tgtEl>
                                        <p:attrNameLst>
                                          <p:attrName>ppt_x</p:attrName>
                                        </p:attrNameLst>
                                      </p:cBhvr>
                                      <p:tavLst>
                                        <p:tav tm="0">
                                          <p:val>
                                            <p:strVal val="#ppt_x"/>
                                          </p:val>
                                        </p:tav>
                                        <p:tav tm="100000">
                                          <p:val>
                                            <p:strVal val="#ppt_x"/>
                                          </p:val>
                                        </p:tav>
                                      </p:tavLst>
                                    </p:anim>
                                    <p:anim calcmode="lin" valueType="num">
                                      <p:cBhvr additive="base">
                                        <p:cTn id="90" dur="500" fill="hold"/>
                                        <p:tgtEl>
                                          <p:spTgt spid="9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500" fill="hold"/>
                                        <p:tgtEl>
                                          <p:spTgt spid="100"/>
                                        </p:tgtEl>
                                        <p:attrNameLst>
                                          <p:attrName>ppt_x</p:attrName>
                                        </p:attrNameLst>
                                      </p:cBhvr>
                                      <p:tavLst>
                                        <p:tav tm="0">
                                          <p:val>
                                            <p:strVal val="#ppt_x"/>
                                          </p:val>
                                        </p:tav>
                                        <p:tav tm="100000">
                                          <p:val>
                                            <p:strVal val="#ppt_x"/>
                                          </p:val>
                                        </p:tav>
                                      </p:tavLst>
                                    </p:anim>
                                    <p:anim calcmode="lin" valueType="num">
                                      <p:cBhvr additive="base">
                                        <p:cTn id="94" dur="500" fill="hold"/>
                                        <p:tgtEl>
                                          <p:spTgt spid="10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500" fill="hold"/>
                                        <p:tgtEl>
                                          <p:spTgt spid="101"/>
                                        </p:tgtEl>
                                        <p:attrNameLst>
                                          <p:attrName>ppt_x</p:attrName>
                                        </p:attrNameLst>
                                      </p:cBhvr>
                                      <p:tavLst>
                                        <p:tav tm="0">
                                          <p:val>
                                            <p:strVal val="#ppt_x"/>
                                          </p:val>
                                        </p:tav>
                                        <p:tav tm="100000">
                                          <p:val>
                                            <p:strVal val="#ppt_x"/>
                                          </p:val>
                                        </p:tav>
                                      </p:tavLst>
                                    </p:anim>
                                    <p:anim calcmode="lin" valueType="num">
                                      <p:cBhvr additive="base">
                                        <p:cTn id="98" dur="500" fill="hold"/>
                                        <p:tgtEl>
                                          <p:spTgt spid="10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2"/>
                                        </p:tgtEl>
                                        <p:attrNameLst>
                                          <p:attrName>style.visibility</p:attrName>
                                        </p:attrNameLst>
                                      </p:cBhvr>
                                      <p:to>
                                        <p:strVal val="visible"/>
                                      </p:to>
                                    </p:set>
                                    <p:anim calcmode="lin" valueType="num">
                                      <p:cBhvr additive="base">
                                        <p:cTn id="101" dur="500" fill="hold"/>
                                        <p:tgtEl>
                                          <p:spTgt spid="102"/>
                                        </p:tgtEl>
                                        <p:attrNameLst>
                                          <p:attrName>ppt_x</p:attrName>
                                        </p:attrNameLst>
                                      </p:cBhvr>
                                      <p:tavLst>
                                        <p:tav tm="0">
                                          <p:val>
                                            <p:strVal val="#ppt_x"/>
                                          </p:val>
                                        </p:tav>
                                        <p:tav tm="100000">
                                          <p:val>
                                            <p:strVal val="#ppt_x"/>
                                          </p:val>
                                        </p:tav>
                                      </p:tavLst>
                                    </p:anim>
                                    <p:anim calcmode="lin" valueType="num">
                                      <p:cBhvr additive="base">
                                        <p:cTn id="102" dur="500" fill="hold"/>
                                        <p:tgtEl>
                                          <p:spTgt spid="10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 calcmode="lin" valueType="num">
                                      <p:cBhvr additive="base">
                                        <p:cTn id="105" dur="500" fill="hold"/>
                                        <p:tgtEl>
                                          <p:spTgt spid="103"/>
                                        </p:tgtEl>
                                        <p:attrNameLst>
                                          <p:attrName>ppt_x</p:attrName>
                                        </p:attrNameLst>
                                      </p:cBhvr>
                                      <p:tavLst>
                                        <p:tav tm="0">
                                          <p:val>
                                            <p:strVal val="#ppt_x"/>
                                          </p:val>
                                        </p:tav>
                                        <p:tav tm="100000">
                                          <p:val>
                                            <p:strVal val="#ppt_x"/>
                                          </p:val>
                                        </p:tav>
                                      </p:tavLst>
                                    </p:anim>
                                    <p:anim calcmode="lin" valueType="num">
                                      <p:cBhvr additive="base">
                                        <p:cTn id="106" dur="500" fill="hold"/>
                                        <p:tgtEl>
                                          <p:spTgt spid="10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04"/>
                                        </p:tgtEl>
                                        <p:attrNameLst>
                                          <p:attrName>style.visibility</p:attrName>
                                        </p:attrNameLst>
                                      </p:cBhvr>
                                      <p:to>
                                        <p:strVal val="visible"/>
                                      </p:to>
                                    </p:set>
                                    <p:anim calcmode="lin" valueType="num">
                                      <p:cBhvr additive="base">
                                        <p:cTn id="109" dur="500" fill="hold"/>
                                        <p:tgtEl>
                                          <p:spTgt spid="104"/>
                                        </p:tgtEl>
                                        <p:attrNameLst>
                                          <p:attrName>ppt_x</p:attrName>
                                        </p:attrNameLst>
                                      </p:cBhvr>
                                      <p:tavLst>
                                        <p:tav tm="0">
                                          <p:val>
                                            <p:strVal val="#ppt_x"/>
                                          </p:val>
                                        </p:tav>
                                        <p:tav tm="100000">
                                          <p:val>
                                            <p:strVal val="#ppt_x"/>
                                          </p:val>
                                        </p:tav>
                                      </p:tavLst>
                                    </p:anim>
                                    <p:anim calcmode="lin" valueType="num">
                                      <p:cBhvr additive="base">
                                        <p:cTn id="110" dur="500" fill="hold"/>
                                        <p:tgtEl>
                                          <p:spTgt spid="10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05"/>
                                        </p:tgtEl>
                                        <p:attrNameLst>
                                          <p:attrName>style.visibility</p:attrName>
                                        </p:attrNameLst>
                                      </p:cBhvr>
                                      <p:to>
                                        <p:strVal val="visible"/>
                                      </p:to>
                                    </p:set>
                                    <p:anim calcmode="lin" valueType="num">
                                      <p:cBhvr additive="base">
                                        <p:cTn id="113" dur="500" fill="hold"/>
                                        <p:tgtEl>
                                          <p:spTgt spid="105"/>
                                        </p:tgtEl>
                                        <p:attrNameLst>
                                          <p:attrName>ppt_x</p:attrName>
                                        </p:attrNameLst>
                                      </p:cBhvr>
                                      <p:tavLst>
                                        <p:tav tm="0">
                                          <p:val>
                                            <p:strVal val="#ppt_x"/>
                                          </p:val>
                                        </p:tav>
                                        <p:tav tm="100000">
                                          <p:val>
                                            <p:strVal val="#ppt_x"/>
                                          </p:val>
                                        </p:tav>
                                      </p:tavLst>
                                    </p:anim>
                                    <p:anim calcmode="lin" valueType="num">
                                      <p:cBhvr additive="base">
                                        <p:cTn id="114" dur="500" fill="hold"/>
                                        <p:tgtEl>
                                          <p:spTgt spid="10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06"/>
                                        </p:tgtEl>
                                        <p:attrNameLst>
                                          <p:attrName>style.visibility</p:attrName>
                                        </p:attrNameLst>
                                      </p:cBhvr>
                                      <p:to>
                                        <p:strVal val="visible"/>
                                      </p:to>
                                    </p:set>
                                    <p:anim calcmode="lin" valueType="num">
                                      <p:cBhvr additive="base">
                                        <p:cTn id="117" dur="500" fill="hold"/>
                                        <p:tgtEl>
                                          <p:spTgt spid="106"/>
                                        </p:tgtEl>
                                        <p:attrNameLst>
                                          <p:attrName>ppt_x</p:attrName>
                                        </p:attrNameLst>
                                      </p:cBhvr>
                                      <p:tavLst>
                                        <p:tav tm="0">
                                          <p:val>
                                            <p:strVal val="#ppt_x"/>
                                          </p:val>
                                        </p:tav>
                                        <p:tav tm="100000">
                                          <p:val>
                                            <p:strVal val="#ppt_x"/>
                                          </p:val>
                                        </p:tav>
                                      </p:tavLst>
                                    </p:anim>
                                    <p:anim calcmode="lin" valueType="num">
                                      <p:cBhvr additive="base">
                                        <p:cTn id="118" dur="500" fill="hold"/>
                                        <p:tgtEl>
                                          <p:spTgt spid="10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07"/>
                                        </p:tgtEl>
                                        <p:attrNameLst>
                                          <p:attrName>style.visibility</p:attrName>
                                        </p:attrNameLst>
                                      </p:cBhvr>
                                      <p:to>
                                        <p:strVal val="visible"/>
                                      </p:to>
                                    </p:set>
                                    <p:anim calcmode="lin" valueType="num">
                                      <p:cBhvr additive="base">
                                        <p:cTn id="121" dur="500" fill="hold"/>
                                        <p:tgtEl>
                                          <p:spTgt spid="107"/>
                                        </p:tgtEl>
                                        <p:attrNameLst>
                                          <p:attrName>ppt_x</p:attrName>
                                        </p:attrNameLst>
                                      </p:cBhvr>
                                      <p:tavLst>
                                        <p:tav tm="0">
                                          <p:val>
                                            <p:strVal val="#ppt_x"/>
                                          </p:val>
                                        </p:tav>
                                        <p:tav tm="100000">
                                          <p:val>
                                            <p:strVal val="#ppt_x"/>
                                          </p:val>
                                        </p:tav>
                                      </p:tavLst>
                                    </p:anim>
                                    <p:anim calcmode="lin" valueType="num">
                                      <p:cBhvr additive="base">
                                        <p:cTn id="122" dur="500" fill="hold"/>
                                        <p:tgtEl>
                                          <p:spTgt spid="10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additive="base">
                                        <p:cTn id="125" dur="500" fill="hold"/>
                                        <p:tgtEl>
                                          <p:spTgt spid="108"/>
                                        </p:tgtEl>
                                        <p:attrNameLst>
                                          <p:attrName>ppt_x</p:attrName>
                                        </p:attrNameLst>
                                      </p:cBhvr>
                                      <p:tavLst>
                                        <p:tav tm="0">
                                          <p:val>
                                            <p:strVal val="#ppt_x"/>
                                          </p:val>
                                        </p:tav>
                                        <p:tav tm="100000">
                                          <p:val>
                                            <p:strVal val="#ppt_x"/>
                                          </p:val>
                                        </p:tav>
                                      </p:tavLst>
                                    </p:anim>
                                    <p:anim calcmode="lin" valueType="num">
                                      <p:cBhvr additive="base">
                                        <p:cTn id="126" dur="500" fill="hold"/>
                                        <p:tgtEl>
                                          <p:spTgt spid="108"/>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09"/>
                                        </p:tgtEl>
                                        <p:attrNameLst>
                                          <p:attrName>style.visibility</p:attrName>
                                        </p:attrNameLst>
                                      </p:cBhvr>
                                      <p:to>
                                        <p:strVal val="visible"/>
                                      </p:to>
                                    </p:set>
                                    <p:anim calcmode="lin" valueType="num">
                                      <p:cBhvr additive="base">
                                        <p:cTn id="129" dur="500" fill="hold"/>
                                        <p:tgtEl>
                                          <p:spTgt spid="109"/>
                                        </p:tgtEl>
                                        <p:attrNameLst>
                                          <p:attrName>ppt_x</p:attrName>
                                        </p:attrNameLst>
                                      </p:cBhvr>
                                      <p:tavLst>
                                        <p:tav tm="0">
                                          <p:val>
                                            <p:strVal val="#ppt_x"/>
                                          </p:val>
                                        </p:tav>
                                        <p:tav tm="100000">
                                          <p:val>
                                            <p:strVal val="#ppt_x"/>
                                          </p:val>
                                        </p:tav>
                                      </p:tavLst>
                                    </p:anim>
                                    <p:anim calcmode="lin" valueType="num">
                                      <p:cBhvr additive="base">
                                        <p:cTn id="130" dur="500" fill="hold"/>
                                        <p:tgtEl>
                                          <p:spTgt spid="10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additive="base">
                                        <p:cTn id="133" dur="500" fill="hold"/>
                                        <p:tgtEl>
                                          <p:spTgt spid="110"/>
                                        </p:tgtEl>
                                        <p:attrNameLst>
                                          <p:attrName>ppt_x</p:attrName>
                                        </p:attrNameLst>
                                      </p:cBhvr>
                                      <p:tavLst>
                                        <p:tav tm="0">
                                          <p:val>
                                            <p:strVal val="#ppt_x"/>
                                          </p:val>
                                        </p:tav>
                                        <p:tav tm="100000">
                                          <p:val>
                                            <p:strVal val="#ppt_x"/>
                                          </p:val>
                                        </p:tav>
                                      </p:tavLst>
                                    </p:anim>
                                    <p:anim calcmode="lin" valueType="num">
                                      <p:cBhvr additive="base">
                                        <p:cTn id="134" dur="500" fill="hold"/>
                                        <p:tgtEl>
                                          <p:spTgt spid="110"/>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111"/>
                                        </p:tgtEl>
                                        <p:attrNameLst>
                                          <p:attrName>style.visibility</p:attrName>
                                        </p:attrNameLst>
                                      </p:cBhvr>
                                      <p:to>
                                        <p:strVal val="visible"/>
                                      </p:to>
                                    </p:set>
                                    <p:anim calcmode="lin" valueType="num">
                                      <p:cBhvr additive="base">
                                        <p:cTn id="137" dur="500" fill="hold"/>
                                        <p:tgtEl>
                                          <p:spTgt spid="111"/>
                                        </p:tgtEl>
                                        <p:attrNameLst>
                                          <p:attrName>ppt_x</p:attrName>
                                        </p:attrNameLst>
                                      </p:cBhvr>
                                      <p:tavLst>
                                        <p:tav tm="0">
                                          <p:val>
                                            <p:strVal val="#ppt_x"/>
                                          </p:val>
                                        </p:tav>
                                        <p:tav tm="100000">
                                          <p:val>
                                            <p:strVal val="#ppt_x"/>
                                          </p:val>
                                        </p:tav>
                                      </p:tavLst>
                                    </p:anim>
                                    <p:anim calcmode="lin" valueType="num">
                                      <p:cBhvr additive="base">
                                        <p:cTn id="138" dur="500" fill="hold"/>
                                        <p:tgtEl>
                                          <p:spTgt spid="111"/>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12"/>
                                        </p:tgtEl>
                                        <p:attrNameLst>
                                          <p:attrName>style.visibility</p:attrName>
                                        </p:attrNameLst>
                                      </p:cBhvr>
                                      <p:to>
                                        <p:strVal val="visible"/>
                                      </p:to>
                                    </p:set>
                                    <p:anim calcmode="lin" valueType="num">
                                      <p:cBhvr additive="base">
                                        <p:cTn id="141" dur="500" fill="hold"/>
                                        <p:tgtEl>
                                          <p:spTgt spid="112"/>
                                        </p:tgtEl>
                                        <p:attrNameLst>
                                          <p:attrName>ppt_x</p:attrName>
                                        </p:attrNameLst>
                                      </p:cBhvr>
                                      <p:tavLst>
                                        <p:tav tm="0">
                                          <p:val>
                                            <p:strVal val="#ppt_x"/>
                                          </p:val>
                                        </p:tav>
                                        <p:tav tm="100000">
                                          <p:val>
                                            <p:strVal val="#ppt_x"/>
                                          </p:val>
                                        </p:tav>
                                      </p:tavLst>
                                    </p:anim>
                                    <p:anim calcmode="lin" valueType="num">
                                      <p:cBhvr additive="base">
                                        <p:cTn id="142" dur="500" fill="hold"/>
                                        <p:tgtEl>
                                          <p:spTgt spid="112"/>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13"/>
                                        </p:tgtEl>
                                        <p:attrNameLst>
                                          <p:attrName>style.visibility</p:attrName>
                                        </p:attrNameLst>
                                      </p:cBhvr>
                                      <p:to>
                                        <p:strVal val="visible"/>
                                      </p:to>
                                    </p:set>
                                    <p:anim calcmode="lin" valueType="num">
                                      <p:cBhvr additive="base">
                                        <p:cTn id="145" dur="500" fill="hold"/>
                                        <p:tgtEl>
                                          <p:spTgt spid="113"/>
                                        </p:tgtEl>
                                        <p:attrNameLst>
                                          <p:attrName>ppt_x</p:attrName>
                                        </p:attrNameLst>
                                      </p:cBhvr>
                                      <p:tavLst>
                                        <p:tav tm="0">
                                          <p:val>
                                            <p:strVal val="#ppt_x"/>
                                          </p:val>
                                        </p:tav>
                                        <p:tav tm="100000">
                                          <p:val>
                                            <p:strVal val="#ppt_x"/>
                                          </p:val>
                                        </p:tav>
                                      </p:tavLst>
                                    </p:anim>
                                    <p:anim calcmode="lin" valueType="num">
                                      <p:cBhvr additive="base">
                                        <p:cTn id="146" dur="500" fill="hold"/>
                                        <p:tgtEl>
                                          <p:spTgt spid="11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14"/>
                                        </p:tgtEl>
                                        <p:attrNameLst>
                                          <p:attrName>style.visibility</p:attrName>
                                        </p:attrNameLst>
                                      </p:cBhvr>
                                      <p:to>
                                        <p:strVal val="visible"/>
                                      </p:to>
                                    </p:set>
                                    <p:anim calcmode="lin" valueType="num">
                                      <p:cBhvr additive="base">
                                        <p:cTn id="149" dur="500" fill="hold"/>
                                        <p:tgtEl>
                                          <p:spTgt spid="114"/>
                                        </p:tgtEl>
                                        <p:attrNameLst>
                                          <p:attrName>ppt_x</p:attrName>
                                        </p:attrNameLst>
                                      </p:cBhvr>
                                      <p:tavLst>
                                        <p:tav tm="0">
                                          <p:val>
                                            <p:strVal val="#ppt_x"/>
                                          </p:val>
                                        </p:tav>
                                        <p:tav tm="100000">
                                          <p:val>
                                            <p:strVal val="#ppt_x"/>
                                          </p:val>
                                        </p:tav>
                                      </p:tavLst>
                                    </p:anim>
                                    <p:anim calcmode="lin" valueType="num">
                                      <p:cBhvr additive="base">
                                        <p:cTn id="150" dur="500" fill="hold"/>
                                        <p:tgtEl>
                                          <p:spTgt spid="11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15"/>
                                        </p:tgtEl>
                                        <p:attrNameLst>
                                          <p:attrName>style.visibility</p:attrName>
                                        </p:attrNameLst>
                                      </p:cBhvr>
                                      <p:to>
                                        <p:strVal val="visible"/>
                                      </p:to>
                                    </p:set>
                                    <p:anim calcmode="lin" valueType="num">
                                      <p:cBhvr additive="base">
                                        <p:cTn id="153" dur="500" fill="hold"/>
                                        <p:tgtEl>
                                          <p:spTgt spid="115"/>
                                        </p:tgtEl>
                                        <p:attrNameLst>
                                          <p:attrName>ppt_x</p:attrName>
                                        </p:attrNameLst>
                                      </p:cBhvr>
                                      <p:tavLst>
                                        <p:tav tm="0">
                                          <p:val>
                                            <p:strVal val="#ppt_x"/>
                                          </p:val>
                                        </p:tav>
                                        <p:tav tm="100000">
                                          <p:val>
                                            <p:strVal val="#ppt_x"/>
                                          </p:val>
                                        </p:tav>
                                      </p:tavLst>
                                    </p:anim>
                                    <p:anim calcmode="lin" valueType="num">
                                      <p:cBhvr additive="base">
                                        <p:cTn id="154" dur="500" fill="hold"/>
                                        <p:tgtEl>
                                          <p:spTgt spid="11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16"/>
                                        </p:tgtEl>
                                        <p:attrNameLst>
                                          <p:attrName>style.visibility</p:attrName>
                                        </p:attrNameLst>
                                      </p:cBhvr>
                                      <p:to>
                                        <p:strVal val="visible"/>
                                      </p:to>
                                    </p:set>
                                    <p:anim calcmode="lin" valueType="num">
                                      <p:cBhvr additive="base">
                                        <p:cTn id="157" dur="500" fill="hold"/>
                                        <p:tgtEl>
                                          <p:spTgt spid="116"/>
                                        </p:tgtEl>
                                        <p:attrNameLst>
                                          <p:attrName>ppt_x</p:attrName>
                                        </p:attrNameLst>
                                      </p:cBhvr>
                                      <p:tavLst>
                                        <p:tav tm="0">
                                          <p:val>
                                            <p:strVal val="#ppt_x"/>
                                          </p:val>
                                        </p:tav>
                                        <p:tav tm="100000">
                                          <p:val>
                                            <p:strVal val="#ppt_x"/>
                                          </p:val>
                                        </p:tav>
                                      </p:tavLst>
                                    </p:anim>
                                    <p:anim calcmode="lin" valueType="num">
                                      <p:cBhvr additive="base">
                                        <p:cTn id="158" dur="500" fill="hold"/>
                                        <p:tgtEl>
                                          <p:spTgt spid="116"/>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17"/>
                                        </p:tgtEl>
                                        <p:attrNameLst>
                                          <p:attrName>style.visibility</p:attrName>
                                        </p:attrNameLst>
                                      </p:cBhvr>
                                      <p:to>
                                        <p:strVal val="visible"/>
                                      </p:to>
                                    </p:set>
                                    <p:anim calcmode="lin" valueType="num">
                                      <p:cBhvr additive="base">
                                        <p:cTn id="161" dur="500" fill="hold"/>
                                        <p:tgtEl>
                                          <p:spTgt spid="117"/>
                                        </p:tgtEl>
                                        <p:attrNameLst>
                                          <p:attrName>ppt_x</p:attrName>
                                        </p:attrNameLst>
                                      </p:cBhvr>
                                      <p:tavLst>
                                        <p:tav tm="0">
                                          <p:val>
                                            <p:strVal val="#ppt_x"/>
                                          </p:val>
                                        </p:tav>
                                        <p:tav tm="100000">
                                          <p:val>
                                            <p:strVal val="#ppt_x"/>
                                          </p:val>
                                        </p:tav>
                                      </p:tavLst>
                                    </p:anim>
                                    <p:anim calcmode="lin" valueType="num">
                                      <p:cBhvr additive="base">
                                        <p:cTn id="162" dur="500" fill="hold"/>
                                        <p:tgtEl>
                                          <p:spTgt spid="11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18"/>
                                        </p:tgtEl>
                                        <p:attrNameLst>
                                          <p:attrName>style.visibility</p:attrName>
                                        </p:attrNameLst>
                                      </p:cBhvr>
                                      <p:to>
                                        <p:strVal val="visible"/>
                                      </p:to>
                                    </p:set>
                                    <p:anim calcmode="lin" valueType="num">
                                      <p:cBhvr additive="base">
                                        <p:cTn id="165" dur="500" fill="hold"/>
                                        <p:tgtEl>
                                          <p:spTgt spid="118"/>
                                        </p:tgtEl>
                                        <p:attrNameLst>
                                          <p:attrName>ppt_x</p:attrName>
                                        </p:attrNameLst>
                                      </p:cBhvr>
                                      <p:tavLst>
                                        <p:tav tm="0">
                                          <p:val>
                                            <p:strVal val="#ppt_x"/>
                                          </p:val>
                                        </p:tav>
                                        <p:tav tm="100000">
                                          <p:val>
                                            <p:strVal val="#ppt_x"/>
                                          </p:val>
                                        </p:tav>
                                      </p:tavLst>
                                    </p:anim>
                                    <p:anim calcmode="lin" valueType="num">
                                      <p:cBhvr additive="base">
                                        <p:cTn id="166" dur="500" fill="hold"/>
                                        <p:tgtEl>
                                          <p:spTgt spid="118"/>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19"/>
                                        </p:tgtEl>
                                        <p:attrNameLst>
                                          <p:attrName>style.visibility</p:attrName>
                                        </p:attrNameLst>
                                      </p:cBhvr>
                                      <p:to>
                                        <p:strVal val="visible"/>
                                      </p:to>
                                    </p:set>
                                    <p:anim calcmode="lin" valueType="num">
                                      <p:cBhvr additive="base">
                                        <p:cTn id="169" dur="500" fill="hold"/>
                                        <p:tgtEl>
                                          <p:spTgt spid="119"/>
                                        </p:tgtEl>
                                        <p:attrNameLst>
                                          <p:attrName>ppt_x</p:attrName>
                                        </p:attrNameLst>
                                      </p:cBhvr>
                                      <p:tavLst>
                                        <p:tav tm="0">
                                          <p:val>
                                            <p:strVal val="#ppt_x"/>
                                          </p:val>
                                        </p:tav>
                                        <p:tav tm="100000">
                                          <p:val>
                                            <p:strVal val="#ppt_x"/>
                                          </p:val>
                                        </p:tav>
                                      </p:tavLst>
                                    </p:anim>
                                    <p:anim calcmode="lin" valueType="num">
                                      <p:cBhvr additive="base">
                                        <p:cTn id="170"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12" presetClass="exit" presetSubtype="4" fill="hold" grpId="0" nodeType="clickEffect">
                                  <p:stCondLst>
                                    <p:cond delay="0"/>
                                  </p:stCondLst>
                                  <p:childTnLst>
                                    <p:anim calcmode="lin" valueType="num">
                                      <p:cBhvr additive="base">
                                        <p:cTn id="174" dur="500"/>
                                        <p:tgtEl>
                                          <p:spTgt spid="7"/>
                                        </p:tgtEl>
                                        <p:attrNameLst>
                                          <p:attrName>ppt_y</p:attrName>
                                        </p:attrNameLst>
                                      </p:cBhvr>
                                      <p:tavLst>
                                        <p:tav tm="0">
                                          <p:val>
                                            <p:strVal val="#ppt_y"/>
                                          </p:val>
                                        </p:tav>
                                        <p:tav tm="100000">
                                          <p:val>
                                            <p:strVal val="#ppt_y+#ppt_h*1.125000"/>
                                          </p:val>
                                        </p:tav>
                                      </p:tavLst>
                                    </p:anim>
                                    <p:animEffect transition="out" filter="wipe(down)">
                                      <p:cBhvr>
                                        <p:cTn id="175" dur="500"/>
                                        <p:tgtEl>
                                          <p:spTgt spid="7"/>
                                        </p:tgtEl>
                                      </p:cBhvr>
                                    </p:animEffect>
                                    <p:set>
                                      <p:cBhvr>
                                        <p:cTn id="176" dur="1" fill="hold">
                                          <p:stCondLst>
                                            <p:cond delay="499"/>
                                          </p:stCondLst>
                                        </p:cTn>
                                        <p:tgtEl>
                                          <p:spTgt spid="7"/>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23"/>
                                        </p:tgtEl>
                                        <p:attrNameLst>
                                          <p:attrName>style.visibility</p:attrName>
                                        </p:attrNameLst>
                                      </p:cBhvr>
                                      <p:to>
                                        <p:strVal val="visible"/>
                                      </p:to>
                                    </p:set>
                                    <p:anim calcmode="lin" valueType="num">
                                      <p:cBhvr additive="base">
                                        <p:cTn id="181" dur="500" fill="hold"/>
                                        <p:tgtEl>
                                          <p:spTgt spid="123"/>
                                        </p:tgtEl>
                                        <p:attrNameLst>
                                          <p:attrName>ppt_x</p:attrName>
                                        </p:attrNameLst>
                                      </p:cBhvr>
                                      <p:tavLst>
                                        <p:tav tm="0">
                                          <p:val>
                                            <p:strVal val="#ppt_x"/>
                                          </p:val>
                                        </p:tav>
                                        <p:tav tm="100000">
                                          <p:val>
                                            <p:strVal val="#ppt_x"/>
                                          </p:val>
                                        </p:tav>
                                      </p:tavLst>
                                    </p:anim>
                                    <p:anim calcmode="lin" valueType="num">
                                      <p:cBhvr additive="base">
                                        <p:cTn id="182" dur="500" fill="hold"/>
                                        <p:tgtEl>
                                          <p:spTgt spid="123"/>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124"/>
                                        </p:tgtEl>
                                        <p:attrNameLst>
                                          <p:attrName>style.visibility</p:attrName>
                                        </p:attrNameLst>
                                      </p:cBhvr>
                                      <p:to>
                                        <p:strVal val="visible"/>
                                      </p:to>
                                    </p:set>
                                    <p:anim calcmode="lin" valueType="num">
                                      <p:cBhvr additive="base">
                                        <p:cTn id="185" dur="500" fill="hold"/>
                                        <p:tgtEl>
                                          <p:spTgt spid="124"/>
                                        </p:tgtEl>
                                        <p:attrNameLst>
                                          <p:attrName>ppt_x</p:attrName>
                                        </p:attrNameLst>
                                      </p:cBhvr>
                                      <p:tavLst>
                                        <p:tav tm="0">
                                          <p:val>
                                            <p:strVal val="#ppt_x"/>
                                          </p:val>
                                        </p:tav>
                                        <p:tav tm="100000">
                                          <p:val>
                                            <p:strVal val="#ppt_x"/>
                                          </p:val>
                                        </p:tav>
                                      </p:tavLst>
                                    </p:anim>
                                    <p:anim calcmode="lin" valueType="num">
                                      <p:cBhvr additive="base">
                                        <p:cTn id="186" dur="500" fill="hold"/>
                                        <p:tgtEl>
                                          <p:spTgt spid="124"/>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25"/>
                                        </p:tgtEl>
                                        <p:attrNameLst>
                                          <p:attrName>style.visibility</p:attrName>
                                        </p:attrNameLst>
                                      </p:cBhvr>
                                      <p:to>
                                        <p:strVal val="visible"/>
                                      </p:to>
                                    </p:set>
                                    <p:anim calcmode="lin" valueType="num">
                                      <p:cBhvr additive="base">
                                        <p:cTn id="189" dur="500" fill="hold"/>
                                        <p:tgtEl>
                                          <p:spTgt spid="125"/>
                                        </p:tgtEl>
                                        <p:attrNameLst>
                                          <p:attrName>ppt_x</p:attrName>
                                        </p:attrNameLst>
                                      </p:cBhvr>
                                      <p:tavLst>
                                        <p:tav tm="0">
                                          <p:val>
                                            <p:strVal val="#ppt_x"/>
                                          </p:val>
                                        </p:tav>
                                        <p:tav tm="100000">
                                          <p:val>
                                            <p:strVal val="#ppt_x"/>
                                          </p:val>
                                        </p:tav>
                                      </p:tavLst>
                                    </p:anim>
                                    <p:anim calcmode="lin" valueType="num">
                                      <p:cBhvr additive="base">
                                        <p:cTn id="190" dur="500" fill="hold"/>
                                        <p:tgtEl>
                                          <p:spTgt spid="125"/>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26"/>
                                        </p:tgtEl>
                                        <p:attrNameLst>
                                          <p:attrName>style.visibility</p:attrName>
                                        </p:attrNameLst>
                                      </p:cBhvr>
                                      <p:to>
                                        <p:strVal val="visible"/>
                                      </p:to>
                                    </p:set>
                                    <p:anim calcmode="lin" valueType="num">
                                      <p:cBhvr additive="base">
                                        <p:cTn id="193" dur="500" fill="hold"/>
                                        <p:tgtEl>
                                          <p:spTgt spid="126"/>
                                        </p:tgtEl>
                                        <p:attrNameLst>
                                          <p:attrName>ppt_x</p:attrName>
                                        </p:attrNameLst>
                                      </p:cBhvr>
                                      <p:tavLst>
                                        <p:tav tm="0">
                                          <p:val>
                                            <p:strVal val="#ppt_x"/>
                                          </p:val>
                                        </p:tav>
                                        <p:tav tm="100000">
                                          <p:val>
                                            <p:strVal val="#ppt_x"/>
                                          </p:val>
                                        </p:tav>
                                      </p:tavLst>
                                    </p:anim>
                                    <p:anim calcmode="lin" valueType="num">
                                      <p:cBhvr additive="base">
                                        <p:cTn id="19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28"/>
                                        </p:tgtEl>
                                        <p:attrNameLst>
                                          <p:attrName>style.visibility</p:attrName>
                                        </p:attrNameLst>
                                      </p:cBhvr>
                                      <p:to>
                                        <p:strVal val="visible"/>
                                      </p:to>
                                    </p:set>
                                    <p:anim calcmode="lin" valueType="num">
                                      <p:cBhvr additive="base">
                                        <p:cTn id="199" dur="500" fill="hold"/>
                                        <p:tgtEl>
                                          <p:spTgt spid="128"/>
                                        </p:tgtEl>
                                        <p:attrNameLst>
                                          <p:attrName>ppt_x</p:attrName>
                                        </p:attrNameLst>
                                      </p:cBhvr>
                                      <p:tavLst>
                                        <p:tav tm="0">
                                          <p:val>
                                            <p:strVal val="#ppt_x"/>
                                          </p:val>
                                        </p:tav>
                                        <p:tav tm="100000">
                                          <p:val>
                                            <p:strVal val="#ppt_x"/>
                                          </p:val>
                                        </p:tav>
                                      </p:tavLst>
                                    </p:anim>
                                    <p:anim calcmode="lin" valueType="num">
                                      <p:cBhvr additive="base">
                                        <p:cTn id="200" dur="500" fill="hold"/>
                                        <p:tgtEl>
                                          <p:spTgt spid="12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29"/>
                                        </p:tgtEl>
                                        <p:attrNameLst>
                                          <p:attrName>style.visibility</p:attrName>
                                        </p:attrNameLst>
                                      </p:cBhvr>
                                      <p:to>
                                        <p:strVal val="visible"/>
                                      </p:to>
                                    </p:set>
                                    <p:anim calcmode="lin" valueType="num">
                                      <p:cBhvr additive="base">
                                        <p:cTn id="203" dur="500" fill="hold"/>
                                        <p:tgtEl>
                                          <p:spTgt spid="129"/>
                                        </p:tgtEl>
                                        <p:attrNameLst>
                                          <p:attrName>ppt_x</p:attrName>
                                        </p:attrNameLst>
                                      </p:cBhvr>
                                      <p:tavLst>
                                        <p:tav tm="0">
                                          <p:val>
                                            <p:strVal val="#ppt_x"/>
                                          </p:val>
                                        </p:tav>
                                        <p:tav tm="100000">
                                          <p:val>
                                            <p:strVal val="#ppt_x"/>
                                          </p:val>
                                        </p:tav>
                                      </p:tavLst>
                                    </p:anim>
                                    <p:anim calcmode="lin" valueType="num">
                                      <p:cBhvr additive="base">
                                        <p:cTn id="204" dur="500" fill="hold"/>
                                        <p:tgtEl>
                                          <p:spTgt spid="12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500" fill="hold"/>
                                        <p:tgtEl>
                                          <p:spTgt spid="127"/>
                                        </p:tgtEl>
                                        <p:attrNameLst>
                                          <p:attrName>ppt_x</p:attrName>
                                        </p:attrNameLst>
                                      </p:cBhvr>
                                      <p:tavLst>
                                        <p:tav tm="0">
                                          <p:val>
                                            <p:strVal val="#ppt_x"/>
                                          </p:val>
                                        </p:tav>
                                        <p:tav tm="100000">
                                          <p:val>
                                            <p:strVal val="#ppt_x"/>
                                          </p:val>
                                        </p:tav>
                                      </p:tavLst>
                                    </p:anim>
                                    <p:anim calcmode="lin" valueType="num">
                                      <p:cBhvr additive="base">
                                        <p:cTn id="208" dur="500" fill="hold"/>
                                        <p:tgtEl>
                                          <p:spTgt spid="12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4"/>
                                        </p:tgtEl>
                                        <p:attrNameLst>
                                          <p:attrName>style.visibility</p:attrName>
                                        </p:attrNameLst>
                                      </p:cBhvr>
                                      <p:to>
                                        <p:strVal val="visible"/>
                                      </p:to>
                                    </p:set>
                                    <p:anim calcmode="lin" valueType="num">
                                      <p:cBhvr additive="base">
                                        <p:cTn id="211" dur="500" fill="hold"/>
                                        <p:tgtEl>
                                          <p:spTgt spid="4"/>
                                        </p:tgtEl>
                                        <p:attrNameLst>
                                          <p:attrName>ppt_x</p:attrName>
                                        </p:attrNameLst>
                                      </p:cBhvr>
                                      <p:tavLst>
                                        <p:tav tm="0">
                                          <p:val>
                                            <p:strVal val="#ppt_x"/>
                                          </p:val>
                                        </p:tav>
                                        <p:tav tm="100000">
                                          <p:val>
                                            <p:strVal val="#ppt_x"/>
                                          </p:val>
                                        </p:tav>
                                      </p:tavLst>
                                    </p:anim>
                                    <p:anim calcmode="lin" valueType="num">
                                      <p:cBhvr additive="base">
                                        <p:cTn id="2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3" presetClass="exit" presetSubtype="10" fill="hold" grpId="1" nodeType="clickEffect">
                                  <p:stCondLst>
                                    <p:cond delay="0"/>
                                  </p:stCondLst>
                                  <p:childTnLst>
                                    <p:animEffect transition="out" filter="blinds(horizontal)">
                                      <p:cBhvr>
                                        <p:cTn id="216" dur="500"/>
                                        <p:tgtEl>
                                          <p:spTgt spid="83"/>
                                        </p:tgtEl>
                                      </p:cBhvr>
                                    </p:animEffect>
                                    <p:set>
                                      <p:cBhvr>
                                        <p:cTn id="217" dur="1" fill="hold">
                                          <p:stCondLst>
                                            <p:cond delay="499"/>
                                          </p:stCondLst>
                                        </p:cTn>
                                        <p:tgtEl>
                                          <p:spTgt spid="83"/>
                                        </p:tgtEl>
                                        <p:attrNameLst>
                                          <p:attrName>style.visibility</p:attrName>
                                        </p:attrNameLst>
                                      </p:cBhvr>
                                      <p:to>
                                        <p:strVal val="hidden"/>
                                      </p:to>
                                    </p:set>
                                  </p:childTnLst>
                                </p:cTn>
                              </p:par>
                              <p:par>
                                <p:cTn id="218" presetID="3" presetClass="exit" presetSubtype="10" fill="hold" grpId="1" nodeType="withEffect">
                                  <p:stCondLst>
                                    <p:cond delay="0"/>
                                  </p:stCondLst>
                                  <p:childTnLst>
                                    <p:animEffect transition="out" filter="blinds(horizontal)">
                                      <p:cBhvr>
                                        <p:cTn id="219" dur="500"/>
                                        <p:tgtEl>
                                          <p:spTgt spid="84"/>
                                        </p:tgtEl>
                                      </p:cBhvr>
                                    </p:animEffect>
                                    <p:set>
                                      <p:cBhvr>
                                        <p:cTn id="220" dur="1" fill="hold">
                                          <p:stCondLst>
                                            <p:cond delay="499"/>
                                          </p:stCondLst>
                                        </p:cTn>
                                        <p:tgtEl>
                                          <p:spTgt spid="84"/>
                                        </p:tgtEl>
                                        <p:attrNameLst>
                                          <p:attrName>style.visibility</p:attrName>
                                        </p:attrNameLst>
                                      </p:cBhvr>
                                      <p:to>
                                        <p:strVal val="hidden"/>
                                      </p:to>
                                    </p:set>
                                  </p:childTnLst>
                                </p:cTn>
                              </p:par>
                              <p:par>
                                <p:cTn id="221" presetID="3" presetClass="exit" presetSubtype="10" fill="hold" grpId="1" nodeType="withEffect">
                                  <p:stCondLst>
                                    <p:cond delay="0"/>
                                  </p:stCondLst>
                                  <p:childTnLst>
                                    <p:animEffect transition="out" filter="blinds(horizontal)">
                                      <p:cBhvr>
                                        <p:cTn id="222" dur="500"/>
                                        <p:tgtEl>
                                          <p:spTgt spid="85"/>
                                        </p:tgtEl>
                                      </p:cBhvr>
                                    </p:animEffect>
                                    <p:set>
                                      <p:cBhvr>
                                        <p:cTn id="223" dur="1" fill="hold">
                                          <p:stCondLst>
                                            <p:cond delay="499"/>
                                          </p:stCondLst>
                                        </p:cTn>
                                        <p:tgtEl>
                                          <p:spTgt spid="85"/>
                                        </p:tgtEl>
                                        <p:attrNameLst>
                                          <p:attrName>style.visibility</p:attrName>
                                        </p:attrNameLst>
                                      </p:cBhvr>
                                      <p:to>
                                        <p:strVal val="hidden"/>
                                      </p:to>
                                    </p:set>
                                  </p:childTnLst>
                                </p:cTn>
                              </p:par>
                              <p:par>
                                <p:cTn id="224" presetID="3" presetClass="exit" presetSubtype="10" fill="hold" grpId="1" nodeType="withEffect">
                                  <p:stCondLst>
                                    <p:cond delay="0"/>
                                  </p:stCondLst>
                                  <p:childTnLst>
                                    <p:animEffect transition="out" filter="blinds(horizontal)">
                                      <p:cBhvr>
                                        <p:cTn id="225" dur="500"/>
                                        <p:tgtEl>
                                          <p:spTgt spid="86"/>
                                        </p:tgtEl>
                                      </p:cBhvr>
                                    </p:animEffect>
                                    <p:set>
                                      <p:cBhvr>
                                        <p:cTn id="226" dur="1" fill="hold">
                                          <p:stCondLst>
                                            <p:cond delay="499"/>
                                          </p:stCondLst>
                                        </p:cTn>
                                        <p:tgtEl>
                                          <p:spTgt spid="86"/>
                                        </p:tgtEl>
                                        <p:attrNameLst>
                                          <p:attrName>style.visibility</p:attrName>
                                        </p:attrNameLst>
                                      </p:cBhvr>
                                      <p:to>
                                        <p:strVal val="hidden"/>
                                      </p:to>
                                    </p:set>
                                  </p:childTnLst>
                                </p:cTn>
                              </p:par>
                              <p:par>
                                <p:cTn id="227" presetID="3" presetClass="exit" presetSubtype="10" fill="hold" nodeType="withEffect">
                                  <p:stCondLst>
                                    <p:cond delay="0"/>
                                  </p:stCondLst>
                                  <p:childTnLst>
                                    <p:animEffect transition="out" filter="blinds(horizontal)">
                                      <p:cBhvr>
                                        <p:cTn id="228" dur="500"/>
                                        <p:tgtEl>
                                          <p:spTgt spid="87"/>
                                        </p:tgtEl>
                                      </p:cBhvr>
                                    </p:animEffect>
                                    <p:set>
                                      <p:cBhvr>
                                        <p:cTn id="229" dur="1" fill="hold">
                                          <p:stCondLst>
                                            <p:cond delay="499"/>
                                          </p:stCondLst>
                                        </p:cTn>
                                        <p:tgtEl>
                                          <p:spTgt spid="87"/>
                                        </p:tgtEl>
                                        <p:attrNameLst>
                                          <p:attrName>style.visibility</p:attrName>
                                        </p:attrNameLst>
                                      </p:cBhvr>
                                      <p:to>
                                        <p:strVal val="hidden"/>
                                      </p:to>
                                    </p:set>
                                  </p:childTnLst>
                                </p:cTn>
                              </p:par>
                              <p:par>
                                <p:cTn id="230" presetID="3" presetClass="exit" presetSubtype="10" fill="hold" grpId="1" nodeType="withEffect">
                                  <p:stCondLst>
                                    <p:cond delay="0"/>
                                  </p:stCondLst>
                                  <p:childTnLst>
                                    <p:animEffect transition="out" filter="blinds(horizontal)">
                                      <p:cBhvr>
                                        <p:cTn id="231" dur="500"/>
                                        <p:tgtEl>
                                          <p:spTgt spid="88"/>
                                        </p:tgtEl>
                                      </p:cBhvr>
                                    </p:animEffect>
                                    <p:set>
                                      <p:cBhvr>
                                        <p:cTn id="232" dur="1" fill="hold">
                                          <p:stCondLst>
                                            <p:cond delay="499"/>
                                          </p:stCondLst>
                                        </p:cTn>
                                        <p:tgtEl>
                                          <p:spTgt spid="88"/>
                                        </p:tgtEl>
                                        <p:attrNameLst>
                                          <p:attrName>style.visibility</p:attrName>
                                        </p:attrNameLst>
                                      </p:cBhvr>
                                      <p:to>
                                        <p:strVal val="hidden"/>
                                      </p:to>
                                    </p:set>
                                  </p:childTnLst>
                                </p:cTn>
                              </p:par>
                              <p:par>
                                <p:cTn id="233" presetID="3" presetClass="exit" presetSubtype="10" fill="hold" grpId="1" nodeType="withEffect">
                                  <p:stCondLst>
                                    <p:cond delay="0"/>
                                  </p:stCondLst>
                                  <p:childTnLst>
                                    <p:animEffect transition="out" filter="blinds(horizontal)">
                                      <p:cBhvr>
                                        <p:cTn id="234" dur="500"/>
                                        <p:tgtEl>
                                          <p:spTgt spid="89"/>
                                        </p:tgtEl>
                                      </p:cBhvr>
                                    </p:animEffect>
                                    <p:set>
                                      <p:cBhvr>
                                        <p:cTn id="235" dur="1" fill="hold">
                                          <p:stCondLst>
                                            <p:cond delay="499"/>
                                          </p:stCondLst>
                                        </p:cTn>
                                        <p:tgtEl>
                                          <p:spTgt spid="89"/>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90"/>
                                        </p:tgtEl>
                                      </p:cBhvr>
                                    </p:animEffect>
                                    <p:set>
                                      <p:cBhvr>
                                        <p:cTn id="238" dur="1" fill="hold">
                                          <p:stCondLst>
                                            <p:cond delay="499"/>
                                          </p:stCondLst>
                                        </p:cTn>
                                        <p:tgtEl>
                                          <p:spTgt spid="90"/>
                                        </p:tgtEl>
                                        <p:attrNameLst>
                                          <p:attrName>style.visibility</p:attrName>
                                        </p:attrNameLst>
                                      </p:cBhvr>
                                      <p:to>
                                        <p:strVal val="hidden"/>
                                      </p:to>
                                    </p:set>
                                  </p:childTnLst>
                                </p:cTn>
                              </p:par>
                              <p:par>
                                <p:cTn id="239" presetID="3" presetClass="exit" presetSubtype="10" fill="hold" grpId="1" nodeType="withEffect">
                                  <p:stCondLst>
                                    <p:cond delay="0"/>
                                  </p:stCondLst>
                                  <p:childTnLst>
                                    <p:animEffect transition="out" filter="blinds(horizontal)">
                                      <p:cBhvr>
                                        <p:cTn id="240" dur="500"/>
                                        <p:tgtEl>
                                          <p:spTgt spid="91"/>
                                        </p:tgtEl>
                                      </p:cBhvr>
                                    </p:animEffect>
                                    <p:set>
                                      <p:cBhvr>
                                        <p:cTn id="241" dur="1" fill="hold">
                                          <p:stCondLst>
                                            <p:cond delay="499"/>
                                          </p:stCondLst>
                                        </p:cTn>
                                        <p:tgtEl>
                                          <p:spTgt spid="91"/>
                                        </p:tgtEl>
                                        <p:attrNameLst>
                                          <p:attrName>style.visibility</p:attrName>
                                        </p:attrNameLst>
                                      </p:cBhvr>
                                      <p:to>
                                        <p:strVal val="hidden"/>
                                      </p:to>
                                    </p:set>
                                  </p:childTnLst>
                                </p:cTn>
                              </p:par>
                              <p:par>
                                <p:cTn id="242" presetID="3" presetClass="exit" presetSubtype="10" fill="hold" nodeType="withEffect">
                                  <p:stCondLst>
                                    <p:cond delay="0"/>
                                  </p:stCondLst>
                                  <p:childTnLst>
                                    <p:animEffect transition="out" filter="blinds(horizontal)">
                                      <p:cBhvr>
                                        <p:cTn id="243" dur="500"/>
                                        <p:tgtEl>
                                          <p:spTgt spid="92"/>
                                        </p:tgtEl>
                                      </p:cBhvr>
                                    </p:animEffect>
                                    <p:set>
                                      <p:cBhvr>
                                        <p:cTn id="244" dur="1" fill="hold">
                                          <p:stCondLst>
                                            <p:cond delay="499"/>
                                          </p:stCondLst>
                                        </p:cTn>
                                        <p:tgtEl>
                                          <p:spTgt spid="92"/>
                                        </p:tgtEl>
                                        <p:attrNameLst>
                                          <p:attrName>style.visibility</p:attrName>
                                        </p:attrNameLst>
                                      </p:cBhvr>
                                      <p:to>
                                        <p:strVal val="hidden"/>
                                      </p:to>
                                    </p:set>
                                  </p:childTnLst>
                                </p:cTn>
                              </p:par>
                              <p:par>
                                <p:cTn id="245" presetID="3" presetClass="exit" presetSubtype="10" fill="hold" nodeType="withEffect">
                                  <p:stCondLst>
                                    <p:cond delay="0"/>
                                  </p:stCondLst>
                                  <p:childTnLst>
                                    <p:animEffect transition="out" filter="blinds(horizontal)">
                                      <p:cBhvr>
                                        <p:cTn id="246" dur="500"/>
                                        <p:tgtEl>
                                          <p:spTgt spid="93"/>
                                        </p:tgtEl>
                                      </p:cBhvr>
                                    </p:animEffect>
                                    <p:set>
                                      <p:cBhvr>
                                        <p:cTn id="247" dur="1" fill="hold">
                                          <p:stCondLst>
                                            <p:cond delay="499"/>
                                          </p:stCondLst>
                                        </p:cTn>
                                        <p:tgtEl>
                                          <p:spTgt spid="93"/>
                                        </p:tgtEl>
                                        <p:attrNameLst>
                                          <p:attrName>style.visibility</p:attrName>
                                        </p:attrNameLst>
                                      </p:cBhvr>
                                      <p:to>
                                        <p:strVal val="hidden"/>
                                      </p:to>
                                    </p:set>
                                  </p:childTnLst>
                                </p:cTn>
                              </p:par>
                              <p:par>
                                <p:cTn id="248" presetID="3" presetClass="exit" presetSubtype="10" fill="hold" nodeType="withEffect">
                                  <p:stCondLst>
                                    <p:cond delay="0"/>
                                  </p:stCondLst>
                                  <p:childTnLst>
                                    <p:animEffect transition="out" filter="blinds(horizontal)">
                                      <p:cBhvr>
                                        <p:cTn id="249" dur="500"/>
                                        <p:tgtEl>
                                          <p:spTgt spid="94"/>
                                        </p:tgtEl>
                                      </p:cBhvr>
                                    </p:animEffect>
                                    <p:set>
                                      <p:cBhvr>
                                        <p:cTn id="250" dur="1" fill="hold">
                                          <p:stCondLst>
                                            <p:cond delay="499"/>
                                          </p:stCondLst>
                                        </p:cTn>
                                        <p:tgtEl>
                                          <p:spTgt spid="94"/>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95"/>
                                        </p:tgtEl>
                                      </p:cBhvr>
                                    </p:animEffect>
                                    <p:set>
                                      <p:cBhvr>
                                        <p:cTn id="253" dur="1" fill="hold">
                                          <p:stCondLst>
                                            <p:cond delay="499"/>
                                          </p:stCondLst>
                                        </p:cTn>
                                        <p:tgtEl>
                                          <p:spTgt spid="95"/>
                                        </p:tgtEl>
                                        <p:attrNameLst>
                                          <p:attrName>style.visibility</p:attrName>
                                        </p:attrNameLst>
                                      </p:cBhvr>
                                      <p:to>
                                        <p:strVal val="hidden"/>
                                      </p:to>
                                    </p:set>
                                  </p:childTnLst>
                                </p:cTn>
                              </p:par>
                              <p:par>
                                <p:cTn id="254" presetID="3" presetClass="exit" presetSubtype="10" fill="hold" nodeType="withEffect">
                                  <p:stCondLst>
                                    <p:cond delay="0"/>
                                  </p:stCondLst>
                                  <p:childTnLst>
                                    <p:animEffect transition="out" filter="blinds(horizontal)">
                                      <p:cBhvr>
                                        <p:cTn id="255" dur="500"/>
                                        <p:tgtEl>
                                          <p:spTgt spid="96"/>
                                        </p:tgtEl>
                                      </p:cBhvr>
                                    </p:animEffect>
                                    <p:set>
                                      <p:cBhvr>
                                        <p:cTn id="256" dur="1" fill="hold">
                                          <p:stCondLst>
                                            <p:cond delay="499"/>
                                          </p:stCondLst>
                                        </p:cTn>
                                        <p:tgtEl>
                                          <p:spTgt spid="96"/>
                                        </p:tgtEl>
                                        <p:attrNameLst>
                                          <p:attrName>style.visibility</p:attrName>
                                        </p:attrNameLst>
                                      </p:cBhvr>
                                      <p:to>
                                        <p:strVal val="hidden"/>
                                      </p:to>
                                    </p:set>
                                  </p:childTnLst>
                                </p:cTn>
                              </p:par>
                              <p:par>
                                <p:cTn id="257" presetID="3" presetClass="exit" presetSubtype="10" fill="hold" grpId="1" nodeType="withEffect">
                                  <p:stCondLst>
                                    <p:cond delay="0"/>
                                  </p:stCondLst>
                                  <p:childTnLst>
                                    <p:animEffect transition="out" filter="blinds(horizontal)">
                                      <p:cBhvr>
                                        <p:cTn id="258" dur="500"/>
                                        <p:tgtEl>
                                          <p:spTgt spid="97"/>
                                        </p:tgtEl>
                                      </p:cBhvr>
                                    </p:animEffect>
                                    <p:set>
                                      <p:cBhvr>
                                        <p:cTn id="259" dur="1" fill="hold">
                                          <p:stCondLst>
                                            <p:cond delay="499"/>
                                          </p:stCondLst>
                                        </p:cTn>
                                        <p:tgtEl>
                                          <p:spTgt spid="97"/>
                                        </p:tgtEl>
                                        <p:attrNameLst>
                                          <p:attrName>style.visibility</p:attrName>
                                        </p:attrNameLst>
                                      </p:cBhvr>
                                      <p:to>
                                        <p:strVal val="hidden"/>
                                      </p:to>
                                    </p:set>
                                  </p:childTnLst>
                                </p:cTn>
                              </p:par>
                              <p:par>
                                <p:cTn id="260" presetID="3" presetClass="exit" presetSubtype="10" fill="hold" grpId="1" nodeType="withEffect">
                                  <p:stCondLst>
                                    <p:cond delay="0"/>
                                  </p:stCondLst>
                                  <p:childTnLst>
                                    <p:animEffect transition="out" filter="blinds(horizontal)">
                                      <p:cBhvr>
                                        <p:cTn id="261" dur="500"/>
                                        <p:tgtEl>
                                          <p:spTgt spid="98"/>
                                        </p:tgtEl>
                                      </p:cBhvr>
                                    </p:animEffect>
                                    <p:set>
                                      <p:cBhvr>
                                        <p:cTn id="262" dur="1" fill="hold">
                                          <p:stCondLst>
                                            <p:cond delay="499"/>
                                          </p:stCondLst>
                                        </p:cTn>
                                        <p:tgtEl>
                                          <p:spTgt spid="98"/>
                                        </p:tgtEl>
                                        <p:attrNameLst>
                                          <p:attrName>style.visibility</p:attrName>
                                        </p:attrNameLst>
                                      </p:cBhvr>
                                      <p:to>
                                        <p:strVal val="hidden"/>
                                      </p:to>
                                    </p:set>
                                  </p:childTnLst>
                                </p:cTn>
                              </p:par>
                              <p:par>
                                <p:cTn id="263" presetID="3" presetClass="exit" presetSubtype="10" fill="hold" nodeType="withEffect">
                                  <p:stCondLst>
                                    <p:cond delay="0"/>
                                  </p:stCondLst>
                                  <p:childTnLst>
                                    <p:animEffect transition="out" filter="blinds(horizontal)">
                                      <p:cBhvr>
                                        <p:cTn id="264" dur="500"/>
                                        <p:tgtEl>
                                          <p:spTgt spid="99"/>
                                        </p:tgtEl>
                                      </p:cBhvr>
                                    </p:animEffect>
                                    <p:set>
                                      <p:cBhvr>
                                        <p:cTn id="265" dur="1" fill="hold">
                                          <p:stCondLst>
                                            <p:cond delay="499"/>
                                          </p:stCondLst>
                                        </p:cTn>
                                        <p:tgtEl>
                                          <p:spTgt spid="99"/>
                                        </p:tgtEl>
                                        <p:attrNameLst>
                                          <p:attrName>style.visibility</p:attrName>
                                        </p:attrNameLst>
                                      </p:cBhvr>
                                      <p:to>
                                        <p:strVal val="hidden"/>
                                      </p:to>
                                    </p:set>
                                  </p:childTnLst>
                                </p:cTn>
                              </p:par>
                              <p:par>
                                <p:cTn id="266" presetID="3" presetClass="exit" presetSubtype="10" fill="hold" nodeType="withEffect">
                                  <p:stCondLst>
                                    <p:cond delay="0"/>
                                  </p:stCondLst>
                                  <p:childTnLst>
                                    <p:animEffect transition="out" filter="blinds(horizontal)">
                                      <p:cBhvr>
                                        <p:cTn id="267" dur="500"/>
                                        <p:tgtEl>
                                          <p:spTgt spid="100"/>
                                        </p:tgtEl>
                                      </p:cBhvr>
                                    </p:animEffect>
                                    <p:set>
                                      <p:cBhvr>
                                        <p:cTn id="268" dur="1" fill="hold">
                                          <p:stCondLst>
                                            <p:cond delay="499"/>
                                          </p:stCondLst>
                                        </p:cTn>
                                        <p:tgtEl>
                                          <p:spTgt spid="100"/>
                                        </p:tgtEl>
                                        <p:attrNameLst>
                                          <p:attrName>style.visibility</p:attrName>
                                        </p:attrNameLst>
                                      </p:cBhvr>
                                      <p:to>
                                        <p:strVal val="hidden"/>
                                      </p:to>
                                    </p:set>
                                  </p:childTnLst>
                                </p:cTn>
                              </p:par>
                              <p:par>
                                <p:cTn id="269" presetID="3" presetClass="exit" presetSubtype="10" fill="hold" nodeType="withEffect">
                                  <p:stCondLst>
                                    <p:cond delay="0"/>
                                  </p:stCondLst>
                                  <p:childTnLst>
                                    <p:animEffect transition="out" filter="blinds(horizontal)">
                                      <p:cBhvr>
                                        <p:cTn id="270" dur="500"/>
                                        <p:tgtEl>
                                          <p:spTgt spid="101"/>
                                        </p:tgtEl>
                                      </p:cBhvr>
                                    </p:animEffect>
                                    <p:set>
                                      <p:cBhvr>
                                        <p:cTn id="271" dur="1" fill="hold">
                                          <p:stCondLst>
                                            <p:cond delay="499"/>
                                          </p:stCondLst>
                                        </p:cTn>
                                        <p:tgtEl>
                                          <p:spTgt spid="101"/>
                                        </p:tgtEl>
                                        <p:attrNameLst>
                                          <p:attrName>style.visibility</p:attrName>
                                        </p:attrNameLst>
                                      </p:cBhvr>
                                      <p:to>
                                        <p:strVal val="hidden"/>
                                      </p:to>
                                    </p:set>
                                  </p:childTnLst>
                                </p:cTn>
                              </p:par>
                              <p:par>
                                <p:cTn id="272" presetID="3" presetClass="exit" presetSubtype="10" fill="hold" grpId="1" nodeType="withEffect">
                                  <p:stCondLst>
                                    <p:cond delay="0"/>
                                  </p:stCondLst>
                                  <p:childTnLst>
                                    <p:animEffect transition="out" filter="blinds(horizontal)">
                                      <p:cBhvr>
                                        <p:cTn id="273" dur="500"/>
                                        <p:tgtEl>
                                          <p:spTgt spid="102"/>
                                        </p:tgtEl>
                                      </p:cBhvr>
                                    </p:animEffect>
                                    <p:set>
                                      <p:cBhvr>
                                        <p:cTn id="274" dur="1" fill="hold">
                                          <p:stCondLst>
                                            <p:cond delay="499"/>
                                          </p:stCondLst>
                                        </p:cTn>
                                        <p:tgtEl>
                                          <p:spTgt spid="102"/>
                                        </p:tgtEl>
                                        <p:attrNameLst>
                                          <p:attrName>style.visibility</p:attrName>
                                        </p:attrNameLst>
                                      </p:cBhvr>
                                      <p:to>
                                        <p:strVal val="hidden"/>
                                      </p:to>
                                    </p:set>
                                  </p:childTnLst>
                                </p:cTn>
                              </p:par>
                              <p:par>
                                <p:cTn id="275" presetID="3" presetClass="exit" presetSubtype="10" fill="hold" grpId="1" nodeType="withEffect">
                                  <p:stCondLst>
                                    <p:cond delay="0"/>
                                  </p:stCondLst>
                                  <p:childTnLst>
                                    <p:animEffect transition="out" filter="blinds(horizontal)">
                                      <p:cBhvr>
                                        <p:cTn id="276" dur="500"/>
                                        <p:tgtEl>
                                          <p:spTgt spid="103"/>
                                        </p:tgtEl>
                                      </p:cBhvr>
                                    </p:animEffect>
                                    <p:set>
                                      <p:cBhvr>
                                        <p:cTn id="277" dur="1" fill="hold">
                                          <p:stCondLst>
                                            <p:cond delay="499"/>
                                          </p:stCondLst>
                                        </p:cTn>
                                        <p:tgtEl>
                                          <p:spTgt spid="103"/>
                                        </p:tgtEl>
                                        <p:attrNameLst>
                                          <p:attrName>style.visibility</p:attrName>
                                        </p:attrNameLst>
                                      </p:cBhvr>
                                      <p:to>
                                        <p:strVal val="hidden"/>
                                      </p:to>
                                    </p:set>
                                  </p:childTnLst>
                                </p:cTn>
                              </p:par>
                              <p:par>
                                <p:cTn id="278" presetID="3" presetClass="exit" presetSubtype="10" fill="hold" grpId="1" nodeType="withEffect">
                                  <p:stCondLst>
                                    <p:cond delay="0"/>
                                  </p:stCondLst>
                                  <p:childTnLst>
                                    <p:animEffect transition="out" filter="blinds(horizontal)">
                                      <p:cBhvr>
                                        <p:cTn id="279" dur="500"/>
                                        <p:tgtEl>
                                          <p:spTgt spid="104"/>
                                        </p:tgtEl>
                                      </p:cBhvr>
                                    </p:animEffect>
                                    <p:set>
                                      <p:cBhvr>
                                        <p:cTn id="280" dur="1" fill="hold">
                                          <p:stCondLst>
                                            <p:cond delay="499"/>
                                          </p:stCondLst>
                                        </p:cTn>
                                        <p:tgtEl>
                                          <p:spTgt spid="104"/>
                                        </p:tgtEl>
                                        <p:attrNameLst>
                                          <p:attrName>style.visibility</p:attrName>
                                        </p:attrNameLst>
                                      </p:cBhvr>
                                      <p:to>
                                        <p:strVal val="hidden"/>
                                      </p:to>
                                    </p:set>
                                  </p:childTnLst>
                                </p:cTn>
                              </p:par>
                              <p:par>
                                <p:cTn id="281" presetID="3" presetClass="exit" presetSubtype="10" fill="hold" nodeType="withEffect">
                                  <p:stCondLst>
                                    <p:cond delay="0"/>
                                  </p:stCondLst>
                                  <p:childTnLst>
                                    <p:animEffect transition="out" filter="blinds(horizontal)">
                                      <p:cBhvr>
                                        <p:cTn id="282" dur="500"/>
                                        <p:tgtEl>
                                          <p:spTgt spid="105"/>
                                        </p:tgtEl>
                                      </p:cBhvr>
                                    </p:animEffect>
                                    <p:set>
                                      <p:cBhvr>
                                        <p:cTn id="283" dur="1" fill="hold">
                                          <p:stCondLst>
                                            <p:cond delay="499"/>
                                          </p:stCondLst>
                                        </p:cTn>
                                        <p:tgtEl>
                                          <p:spTgt spid="105"/>
                                        </p:tgtEl>
                                        <p:attrNameLst>
                                          <p:attrName>style.visibility</p:attrName>
                                        </p:attrNameLst>
                                      </p:cBhvr>
                                      <p:to>
                                        <p:strVal val="hidden"/>
                                      </p:to>
                                    </p:set>
                                  </p:childTnLst>
                                </p:cTn>
                              </p:par>
                              <p:par>
                                <p:cTn id="284" presetID="3" presetClass="exit" presetSubtype="10" fill="hold" grpId="1" nodeType="withEffect">
                                  <p:stCondLst>
                                    <p:cond delay="0"/>
                                  </p:stCondLst>
                                  <p:childTnLst>
                                    <p:animEffect transition="out" filter="blinds(horizontal)">
                                      <p:cBhvr>
                                        <p:cTn id="285" dur="500"/>
                                        <p:tgtEl>
                                          <p:spTgt spid="106"/>
                                        </p:tgtEl>
                                      </p:cBhvr>
                                    </p:animEffect>
                                    <p:set>
                                      <p:cBhvr>
                                        <p:cTn id="286" dur="1" fill="hold">
                                          <p:stCondLst>
                                            <p:cond delay="499"/>
                                          </p:stCondLst>
                                        </p:cTn>
                                        <p:tgtEl>
                                          <p:spTgt spid="106"/>
                                        </p:tgtEl>
                                        <p:attrNameLst>
                                          <p:attrName>style.visibility</p:attrName>
                                        </p:attrNameLst>
                                      </p:cBhvr>
                                      <p:to>
                                        <p:strVal val="hidden"/>
                                      </p:to>
                                    </p:set>
                                  </p:childTnLst>
                                </p:cTn>
                              </p:par>
                              <p:par>
                                <p:cTn id="287" presetID="3" presetClass="exit" presetSubtype="10" fill="hold" grpId="1" nodeType="withEffect">
                                  <p:stCondLst>
                                    <p:cond delay="0"/>
                                  </p:stCondLst>
                                  <p:childTnLst>
                                    <p:animEffect transition="out" filter="blinds(horizontal)">
                                      <p:cBhvr>
                                        <p:cTn id="288" dur="500"/>
                                        <p:tgtEl>
                                          <p:spTgt spid="107"/>
                                        </p:tgtEl>
                                      </p:cBhvr>
                                    </p:animEffect>
                                    <p:set>
                                      <p:cBhvr>
                                        <p:cTn id="289" dur="1" fill="hold">
                                          <p:stCondLst>
                                            <p:cond delay="499"/>
                                          </p:stCondLst>
                                        </p:cTn>
                                        <p:tgtEl>
                                          <p:spTgt spid="107"/>
                                        </p:tgtEl>
                                        <p:attrNameLst>
                                          <p:attrName>style.visibility</p:attrName>
                                        </p:attrNameLst>
                                      </p:cBhvr>
                                      <p:to>
                                        <p:strVal val="hidden"/>
                                      </p:to>
                                    </p:set>
                                  </p:childTnLst>
                                </p:cTn>
                              </p:par>
                              <p:par>
                                <p:cTn id="290" presetID="3" presetClass="exit" presetSubtype="10" fill="hold" grpId="1" nodeType="withEffect">
                                  <p:stCondLst>
                                    <p:cond delay="0"/>
                                  </p:stCondLst>
                                  <p:childTnLst>
                                    <p:animEffect transition="out" filter="blinds(horizontal)">
                                      <p:cBhvr>
                                        <p:cTn id="291" dur="500"/>
                                        <p:tgtEl>
                                          <p:spTgt spid="108"/>
                                        </p:tgtEl>
                                      </p:cBhvr>
                                    </p:animEffect>
                                    <p:set>
                                      <p:cBhvr>
                                        <p:cTn id="292" dur="1" fill="hold">
                                          <p:stCondLst>
                                            <p:cond delay="499"/>
                                          </p:stCondLst>
                                        </p:cTn>
                                        <p:tgtEl>
                                          <p:spTgt spid="108"/>
                                        </p:tgtEl>
                                        <p:attrNameLst>
                                          <p:attrName>style.visibility</p:attrName>
                                        </p:attrNameLst>
                                      </p:cBhvr>
                                      <p:to>
                                        <p:strVal val="hidden"/>
                                      </p:to>
                                    </p:set>
                                  </p:childTnLst>
                                </p:cTn>
                              </p:par>
                              <p:par>
                                <p:cTn id="293" presetID="3" presetClass="exit" presetSubtype="10" fill="hold" nodeType="withEffect">
                                  <p:stCondLst>
                                    <p:cond delay="0"/>
                                  </p:stCondLst>
                                  <p:childTnLst>
                                    <p:animEffect transition="out" filter="blinds(horizontal)">
                                      <p:cBhvr>
                                        <p:cTn id="294" dur="500"/>
                                        <p:tgtEl>
                                          <p:spTgt spid="109"/>
                                        </p:tgtEl>
                                      </p:cBhvr>
                                    </p:animEffect>
                                    <p:set>
                                      <p:cBhvr>
                                        <p:cTn id="295" dur="1" fill="hold">
                                          <p:stCondLst>
                                            <p:cond delay="499"/>
                                          </p:stCondLst>
                                        </p:cTn>
                                        <p:tgtEl>
                                          <p:spTgt spid="109"/>
                                        </p:tgtEl>
                                        <p:attrNameLst>
                                          <p:attrName>style.visibility</p:attrName>
                                        </p:attrNameLst>
                                      </p:cBhvr>
                                      <p:to>
                                        <p:strVal val="hidden"/>
                                      </p:to>
                                    </p:set>
                                  </p:childTnLst>
                                </p:cTn>
                              </p:par>
                              <p:par>
                                <p:cTn id="296" presetID="3" presetClass="exit" presetSubtype="10" fill="hold" nodeType="withEffect">
                                  <p:stCondLst>
                                    <p:cond delay="0"/>
                                  </p:stCondLst>
                                  <p:childTnLst>
                                    <p:animEffect transition="out" filter="blinds(horizontal)">
                                      <p:cBhvr>
                                        <p:cTn id="297" dur="500"/>
                                        <p:tgtEl>
                                          <p:spTgt spid="110"/>
                                        </p:tgtEl>
                                      </p:cBhvr>
                                    </p:animEffect>
                                    <p:set>
                                      <p:cBhvr>
                                        <p:cTn id="298" dur="1" fill="hold">
                                          <p:stCondLst>
                                            <p:cond delay="499"/>
                                          </p:stCondLst>
                                        </p:cTn>
                                        <p:tgtEl>
                                          <p:spTgt spid="110"/>
                                        </p:tgtEl>
                                        <p:attrNameLst>
                                          <p:attrName>style.visibility</p:attrName>
                                        </p:attrNameLst>
                                      </p:cBhvr>
                                      <p:to>
                                        <p:strVal val="hidden"/>
                                      </p:to>
                                    </p:set>
                                  </p:childTnLst>
                                </p:cTn>
                              </p:par>
                              <p:par>
                                <p:cTn id="299" presetID="3" presetClass="exit" presetSubtype="10" fill="hold" nodeType="withEffect">
                                  <p:stCondLst>
                                    <p:cond delay="0"/>
                                  </p:stCondLst>
                                  <p:childTnLst>
                                    <p:animEffect transition="out" filter="blinds(horizontal)">
                                      <p:cBhvr>
                                        <p:cTn id="300" dur="500"/>
                                        <p:tgtEl>
                                          <p:spTgt spid="111"/>
                                        </p:tgtEl>
                                      </p:cBhvr>
                                    </p:animEffect>
                                    <p:set>
                                      <p:cBhvr>
                                        <p:cTn id="301" dur="1" fill="hold">
                                          <p:stCondLst>
                                            <p:cond delay="499"/>
                                          </p:stCondLst>
                                        </p:cTn>
                                        <p:tgtEl>
                                          <p:spTgt spid="111"/>
                                        </p:tgtEl>
                                        <p:attrNameLst>
                                          <p:attrName>style.visibility</p:attrName>
                                        </p:attrNameLst>
                                      </p:cBhvr>
                                      <p:to>
                                        <p:strVal val="hidden"/>
                                      </p:to>
                                    </p:set>
                                  </p:childTnLst>
                                </p:cTn>
                              </p:par>
                              <p:par>
                                <p:cTn id="302" presetID="3" presetClass="exit" presetSubtype="10" fill="hold" grpId="1" nodeType="withEffect">
                                  <p:stCondLst>
                                    <p:cond delay="0"/>
                                  </p:stCondLst>
                                  <p:childTnLst>
                                    <p:animEffect transition="out" filter="blinds(horizontal)">
                                      <p:cBhvr>
                                        <p:cTn id="303" dur="500"/>
                                        <p:tgtEl>
                                          <p:spTgt spid="112"/>
                                        </p:tgtEl>
                                      </p:cBhvr>
                                    </p:animEffect>
                                    <p:set>
                                      <p:cBhvr>
                                        <p:cTn id="304" dur="1" fill="hold">
                                          <p:stCondLst>
                                            <p:cond delay="499"/>
                                          </p:stCondLst>
                                        </p:cTn>
                                        <p:tgtEl>
                                          <p:spTgt spid="112"/>
                                        </p:tgtEl>
                                        <p:attrNameLst>
                                          <p:attrName>style.visibility</p:attrName>
                                        </p:attrNameLst>
                                      </p:cBhvr>
                                      <p:to>
                                        <p:strVal val="hidden"/>
                                      </p:to>
                                    </p:set>
                                  </p:childTnLst>
                                </p:cTn>
                              </p:par>
                              <p:par>
                                <p:cTn id="305" presetID="3" presetClass="exit" presetSubtype="10" fill="hold" nodeType="withEffect">
                                  <p:stCondLst>
                                    <p:cond delay="0"/>
                                  </p:stCondLst>
                                  <p:childTnLst>
                                    <p:animEffect transition="out" filter="blinds(horizontal)">
                                      <p:cBhvr>
                                        <p:cTn id="306" dur="500"/>
                                        <p:tgtEl>
                                          <p:spTgt spid="113"/>
                                        </p:tgtEl>
                                      </p:cBhvr>
                                    </p:animEffect>
                                    <p:set>
                                      <p:cBhvr>
                                        <p:cTn id="307" dur="1" fill="hold">
                                          <p:stCondLst>
                                            <p:cond delay="499"/>
                                          </p:stCondLst>
                                        </p:cTn>
                                        <p:tgtEl>
                                          <p:spTgt spid="113"/>
                                        </p:tgtEl>
                                        <p:attrNameLst>
                                          <p:attrName>style.visibility</p:attrName>
                                        </p:attrNameLst>
                                      </p:cBhvr>
                                      <p:to>
                                        <p:strVal val="hidden"/>
                                      </p:to>
                                    </p:set>
                                  </p:childTnLst>
                                </p:cTn>
                              </p:par>
                              <p:par>
                                <p:cTn id="308" presetID="3" presetClass="exit" presetSubtype="10" fill="hold" nodeType="withEffect">
                                  <p:stCondLst>
                                    <p:cond delay="0"/>
                                  </p:stCondLst>
                                  <p:childTnLst>
                                    <p:animEffect transition="out" filter="blinds(horizontal)">
                                      <p:cBhvr>
                                        <p:cTn id="309" dur="500"/>
                                        <p:tgtEl>
                                          <p:spTgt spid="114"/>
                                        </p:tgtEl>
                                      </p:cBhvr>
                                    </p:animEffect>
                                    <p:set>
                                      <p:cBhvr>
                                        <p:cTn id="310" dur="1" fill="hold">
                                          <p:stCondLst>
                                            <p:cond delay="499"/>
                                          </p:stCondLst>
                                        </p:cTn>
                                        <p:tgtEl>
                                          <p:spTgt spid="114"/>
                                        </p:tgtEl>
                                        <p:attrNameLst>
                                          <p:attrName>style.visibility</p:attrName>
                                        </p:attrNameLst>
                                      </p:cBhvr>
                                      <p:to>
                                        <p:strVal val="hidden"/>
                                      </p:to>
                                    </p:set>
                                  </p:childTnLst>
                                </p:cTn>
                              </p:par>
                              <p:par>
                                <p:cTn id="311" presetID="3" presetClass="exit" presetSubtype="10" fill="hold" grpId="1" nodeType="withEffect">
                                  <p:stCondLst>
                                    <p:cond delay="0"/>
                                  </p:stCondLst>
                                  <p:childTnLst>
                                    <p:animEffect transition="out" filter="blinds(horizontal)">
                                      <p:cBhvr>
                                        <p:cTn id="312" dur="500"/>
                                        <p:tgtEl>
                                          <p:spTgt spid="115"/>
                                        </p:tgtEl>
                                      </p:cBhvr>
                                    </p:animEffect>
                                    <p:set>
                                      <p:cBhvr>
                                        <p:cTn id="313" dur="1" fill="hold">
                                          <p:stCondLst>
                                            <p:cond delay="499"/>
                                          </p:stCondLst>
                                        </p:cTn>
                                        <p:tgtEl>
                                          <p:spTgt spid="115"/>
                                        </p:tgtEl>
                                        <p:attrNameLst>
                                          <p:attrName>style.visibility</p:attrName>
                                        </p:attrNameLst>
                                      </p:cBhvr>
                                      <p:to>
                                        <p:strVal val="hidden"/>
                                      </p:to>
                                    </p:set>
                                  </p:childTnLst>
                                </p:cTn>
                              </p:par>
                              <p:par>
                                <p:cTn id="314" presetID="3" presetClass="exit" presetSubtype="10" fill="hold" grpId="1" nodeType="withEffect">
                                  <p:stCondLst>
                                    <p:cond delay="0"/>
                                  </p:stCondLst>
                                  <p:childTnLst>
                                    <p:animEffect transition="out" filter="blinds(horizontal)">
                                      <p:cBhvr>
                                        <p:cTn id="315" dur="500"/>
                                        <p:tgtEl>
                                          <p:spTgt spid="116"/>
                                        </p:tgtEl>
                                      </p:cBhvr>
                                    </p:animEffect>
                                    <p:set>
                                      <p:cBhvr>
                                        <p:cTn id="316" dur="1" fill="hold">
                                          <p:stCondLst>
                                            <p:cond delay="499"/>
                                          </p:stCondLst>
                                        </p:cTn>
                                        <p:tgtEl>
                                          <p:spTgt spid="116"/>
                                        </p:tgtEl>
                                        <p:attrNameLst>
                                          <p:attrName>style.visibility</p:attrName>
                                        </p:attrNameLst>
                                      </p:cBhvr>
                                      <p:to>
                                        <p:strVal val="hidden"/>
                                      </p:to>
                                    </p:set>
                                  </p:childTnLst>
                                </p:cTn>
                              </p:par>
                              <p:par>
                                <p:cTn id="317" presetID="3" presetClass="exit" presetSubtype="10" fill="hold" grpId="1" nodeType="withEffect">
                                  <p:stCondLst>
                                    <p:cond delay="0"/>
                                  </p:stCondLst>
                                  <p:childTnLst>
                                    <p:animEffect transition="out" filter="blinds(horizontal)">
                                      <p:cBhvr>
                                        <p:cTn id="318" dur="500"/>
                                        <p:tgtEl>
                                          <p:spTgt spid="117"/>
                                        </p:tgtEl>
                                      </p:cBhvr>
                                    </p:animEffect>
                                    <p:set>
                                      <p:cBhvr>
                                        <p:cTn id="319" dur="1" fill="hold">
                                          <p:stCondLst>
                                            <p:cond delay="499"/>
                                          </p:stCondLst>
                                        </p:cTn>
                                        <p:tgtEl>
                                          <p:spTgt spid="117"/>
                                        </p:tgtEl>
                                        <p:attrNameLst>
                                          <p:attrName>style.visibility</p:attrName>
                                        </p:attrNameLst>
                                      </p:cBhvr>
                                      <p:to>
                                        <p:strVal val="hidden"/>
                                      </p:to>
                                    </p:set>
                                  </p:childTnLst>
                                </p:cTn>
                              </p:par>
                              <p:par>
                                <p:cTn id="320" presetID="3" presetClass="exit" presetSubtype="10" fill="hold" grpId="1" nodeType="withEffect">
                                  <p:stCondLst>
                                    <p:cond delay="0"/>
                                  </p:stCondLst>
                                  <p:childTnLst>
                                    <p:animEffect transition="out" filter="blinds(horizontal)">
                                      <p:cBhvr>
                                        <p:cTn id="321" dur="500"/>
                                        <p:tgtEl>
                                          <p:spTgt spid="118"/>
                                        </p:tgtEl>
                                      </p:cBhvr>
                                    </p:animEffect>
                                    <p:set>
                                      <p:cBhvr>
                                        <p:cTn id="322" dur="1" fill="hold">
                                          <p:stCondLst>
                                            <p:cond delay="499"/>
                                          </p:stCondLst>
                                        </p:cTn>
                                        <p:tgtEl>
                                          <p:spTgt spid="118"/>
                                        </p:tgtEl>
                                        <p:attrNameLst>
                                          <p:attrName>style.visibility</p:attrName>
                                        </p:attrNameLst>
                                      </p:cBhvr>
                                      <p:to>
                                        <p:strVal val="hidden"/>
                                      </p:to>
                                    </p:set>
                                  </p:childTnLst>
                                </p:cTn>
                              </p:par>
                              <p:par>
                                <p:cTn id="323" presetID="3" presetClass="exit" presetSubtype="10" fill="hold" grpId="1" nodeType="withEffect">
                                  <p:stCondLst>
                                    <p:cond delay="0"/>
                                  </p:stCondLst>
                                  <p:childTnLst>
                                    <p:animEffect transition="out" filter="blinds(horizontal)">
                                      <p:cBhvr>
                                        <p:cTn id="324" dur="500"/>
                                        <p:tgtEl>
                                          <p:spTgt spid="119"/>
                                        </p:tgtEl>
                                      </p:cBhvr>
                                    </p:animEffect>
                                    <p:set>
                                      <p:cBhvr>
                                        <p:cTn id="325" dur="1" fill="hold">
                                          <p:stCondLst>
                                            <p:cond delay="499"/>
                                          </p:stCondLst>
                                        </p:cTn>
                                        <p:tgtEl>
                                          <p:spTgt spid="119"/>
                                        </p:tgtEl>
                                        <p:attrNameLst>
                                          <p:attrName>style.visibility</p:attrName>
                                        </p:attrNameLst>
                                      </p:cBhvr>
                                      <p:to>
                                        <p:strVal val="hidden"/>
                                      </p:to>
                                    </p:set>
                                  </p:childTnLst>
                                </p:cTn>
                              </p:par>
                              <p:par>
                                <p:cTn id="326" presetID="3" presetClass="exit" presetSubtype="10" fill="hold" grpId="1" nodeType="withEffect">
                                  <p:stCondLst>
                                    <p:cond delay="0"/>
                                  </p:stCondLst>
                                  <p:childTnLst>
                                    <p:animEffect transition="out" filter="blinds(horizontal)">
                                      <p:cBhvr>
                                        <p:cTn id="327" dur="500"/>
                                        <p:tgtEl>
                                          <p:spTgt spid="128"/>
                                        </p:tgtEl>
                                      </p:cBhvr>
                                    </p:animEffect>
                                    <p:set>
                                      <p:cBhvr>
                                        <p:cTn id="328" dur="1" fill="hold">
                                          <p:stCondLst>
                                            <p:cond delay="499"/>
                                          </p:stCondLst>
                                        </p:cTn>
                                        <p:tgtEl>
                                          <p:spTgt spid="128"/>
                                        </p:tgtEl>
                                        <p:attrNameLst>
                                          <p:attrName>style.visibility</p:attrName>
                                        </p:attrNameLst>
                                      </p:cBhvr>
                                      <p:to>
                                        <p:strVal val="hidden"/>
                                      </p:to>
                                    </p:set>
                                  </p:childTnLst>
                                </p:cTn>
                              </p:par>
                              <p:par>
                                <p:cTn id="329" presetID="3" presetClass="exit" presetSubtype="10" fill="hold" grpId="1" nodeType="withEffect">
                                  <p:stCondLst>
                                    <p:cond delay="0"/>
                                  </p:stCondLst>
                                  <p:childTnLst>
                                    <p:animEffect transition="out" filter="blinds(horizontal)">
                                      <p:cBhvr>
                                        <p:cTn id="330" dur="500"/>
                                        <p:tgtEl>
                                          <p:spTgt spid="129"/>
                                        </p:tgtEl>
                                      </p:cBhvr>
                                    </p:animEffect>
                                    <p:set>
                                      <p:cBhvr>
                                        <p:cTn id="331" dur="1" fill="hold">
                                          <p:stCondLst>
                                            <p:cond delay="499"/>
                                          </p:stCondLst>
                                        </p:cTn>
                                        <p:tgtEl>
                                          <p:spTgt spid="129"/>
                                        </p:tgtEl>
                                        <p:attrNameLst>
                                          <p:attrName>style.visibility</p:attrName>
                                        </p:attrNameLst>
                                      </p:cBhvr>
                                      <p:to>
                                        <p:strVal val="hidden"/>
                                      </p:to>
                                    </p:set>
                                  </p:childTnLst>
                                </p:cTn>
                              </p:par>
                              <p:par>
                                <p:cTn id="332" presetID="3" presetClass="exit" presetSubtype="10" fill="hold" grpId="1" nodeType="withEffect">
                                  <p:stCondLst>
                                    <p:cond delay="0"/>
                                  </p:stCondLst>
                                  <p:childTnLst>
                                    <p:animEffect transition="out" filter="blinds(horizontal)">
                                      <p:cBhvr>
                                        <p:cTn id="333" dur="500"/>
                                        <p:tgtEl>
                                          <p:spTgt spid="4"/>
                                        </p:tgtEl>
                                      </p:cBhvr>
                                    </p:animEffect>
                                    <p:set>
                                      <p:cBhvr>
                                        <p:cTn id="334" dur="1" fill="hold">
                                          <p:stCondLst>
                                            <p:cond delay="499"/>
                                          </p:stCondLst>
                                        </p:cTn>
                                        <p:tgtEl>
                                          <p:spTgt spid="4"/>
                                        </p:tgtEl>
                                        <p:attrNameLst>
                                          <p:attrName>style.visibility</p:attrName>
                                        </p:attrNameLst>
                                      </p:cBhvr>
                                      <p:to>
                                        <p:strVal val="hidden"/>
                                      </p:to>
                                    </p:set>
                                  </p:childTnLst>
                                </p:cTn>
                              </p:par>
                              <p:par>
                                <p:cTn id="335" presetID="3" presetClass="exit" presetSubtype="10" fill="hold" grpId="1" nodeType="withEffect">
                                  <p:stCondLst>
                                    <p:cond delay="0"/>
                                  </p:stCondLst>
                                  <p:childTnLst>
                                    <p:animEffect transition="out" filter="blinds(horizontal)">
                                      <p:cBhvr>
                                        <p:cTn id="336" dur="500"/>
                                        <p:tgtEl>
                                          <p:spTgt spid="127"/>
                                        </p:tgtEl>
                                      </p:cBhvr>
                                    </p:animEffect>
                                    <p:set>
                                      <p:cBhvr>
                                        <p:cTn id="337" dur="1" fill="hold">
                                          <p:stCondLst>
                                            <p:cond delay="499"/>
                                          </p:stCondLst>
                                        </p:cTn>
                                        <p:tgtEl>
                                          <p:spTgt spid="127"/>
                                        </p:tgtEl>
                                        <p:attrNameLst>
                                          <p:attrName>style.visibility</p:attrName>
                                        </p:attrNameLst>
                                      </p:cBhvr>
                                      <p:to>
                                        <p:strVal val="hidden"/>
                                      </p:to>
                                    </p:set>
                                  </p:childTnLst>
                                </p:cTn>
                              </p:par>
                            </p:childTnLst>
                          </p:cTn>
                        </p:par>
                      </p:childTnLst>
                    </p:cTn>
                  </p:par>
                  <p:par>
                    <p:cTn id="338" fill="hold">
                      <p:stCondLst>
                        <p:cond delay="indefinite"/>
                      </p:stCondLst>
                      <p:childTnLst>
                        <p:par>
                          <p:cTn id="339" fill="hold">
                            <p:stCondLst>
                              <p:cond delay="0"/>
                            </p:stCondLst>
                            <p:childTnLst>
                              <p:par>
                                <p:cTn id="340" presetID="2" presetClass="entr" presetSubtype="4" fill="hold" grpId="0" nodeType="clickEffect">
                                  <p:stCondLst>
                                    <p:cond delay="0"/>
                                  </p:stCondLst>
                                  <p:childTnLst>
                                    <p:set>
                                      <p:cBhvr>
                                        <p:cTn id="341" dur="1" fill="hold">
                                          <p:stCondLst>
                                            <p:cond delay="0"/>
                                          </p:stCondLst>
                                        </p:cTn>
                                        <p:tgtEl>
                                          <p:spTgt spid="130"/>
                                        </p:tgtEl>
                                        <p:attrNameLst>
                                          <p:attrName>style.visibility</p:attrName>
                                        </p:attrNameLst>
                                      </p:cBhvr>
                                      <p:to>
                                        <p:strVal val="visible"/>
                                      </p:to>
                                    </p:set>
                                    <p:anim calcmode="lin" valueType="num">
                                      <p:cBhvr additive="base">
                                        <p:cTn id="342" dur="500" fill="hold"/>
                                        <p:tgtEl>
                                          <p:spTgt spid="130"/>
                                        </p:tgtEl>
                                        <p:attrNameLst>
                                          <p:attrName>ppt_x</p:attrName>
                                        </p:attrNameLst>
                                      </p:cBhvr>
                                      <p:tavLst>
                                        <p:tav tm="0">
                                          <p:val>
                                            <p:strVal val="#ppt_x"/>
                                          </p:val>
                                        </p:tav>
                                        <p:tav tm="100000">
                                          <p:val>
                                            <p:strVal val="#ppt_x"/>
                                          </p:val>
                                        </p:tav>
                                      </p:tavLst>
                                    </p:anim>
                                    <p:anim calcmode="lin" valueType="num">
                                      <p:cBhvr additive="base">
                                        <p:cTn id="343" dur="500" fill="hold"/>
                                        <p:tgtEl>
                                          <p:spTgt spid="130"/>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31"/>
                                        </p:tgtEl>
                                        <p:attrNameLst>
                                          <p:attrName>style.visibility</p:attrName>
                                        </p:attrNameLst>
                                      </p:cBhvr>
                                      <p:to>
                                        <p:strVal val="visible"/>
                                      </p:to>
                                    </p:set>
                                    <p:anim calcmode="lin" valueType="num">
                                      <p:cBhvr additive="base">
                                        <p:cTn id="346" dur="500" fill="hold"/>
                                        <p:tgtEl>
                                          <p:spTgt spid="131"/>
                                        </p:tgtEl>
                                        <p:attrNameLst>
                                          <p:attrName>ppt_x</p:attrName>
                                        </p:attrNameLst>
                                      </p:cBhvr>
                                      <p:tavLst>
                                        <p:tav tm="0">
                                          <p:val>
                                            <p:strVal val="#ppt_x"/>
                                          </p:val>
                                        </p:tav>
                                        <p:tav tm="100000">
                                          <p:val>
                                            <p:strVal val="#ppt_x"/>
                                          </p:val>
                                        </p:tav>
                                      </p:tavLst>
                                    </p:anim>
                                    <p:anim calcmode="lin" valueType="num">
                                      <p:cBhvr additive="base">
                                        <p:cTn id="347" dur="500" fill="hold"/>
                                        <p:tgtEl>
                                          <p:spTgt spid="131"/>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32"/>
                                        </p:tgtEl>
                                        <p:attrNameLst>
                                          <p:attrName>style.visibility</p:attrName>
                                        </p:attrNameLst>
                                      </p:cBhvr>
                                      <p:to>
                                        <p:strVal val="visible"/>
                                      </p:to>
                                    </p:set>
                                    <p:anim calcmode="lin" valueType="num">
                                      <p:cBhvr additive="base">
                                        <p:cTn id="350" dur="500" fill="hold"/>
                                        <p:tgtEl>
                                          <p:spTgt spid="132"/>
                                        </p:tgtEl>
                                        <p:attrNameLst>
                                          <p:attrName>ppt_x</p:attrName>
                                        </p:attrNameLst>
                                      </p:cBhvr>
                                      <p:tavLst>
                                        <p:tav tm="0">
                                          <p:val>
                                            <p:strVal val="#ppt_x"/>
                                          </p:val>
                                        </p:tav>
                                        <p:tav tm="100000">
                                          <p:val>
                                            <p:strVal val="#ppt_x"/>
                                          </p:val>
                                        </p:tav>
                                      </p:tavLst>
                                    </p:anim>
                                    <p:anim calcmode="lin" valueType="num">
                                      <p:cBhvr additive="base">
                                        <p:cTn id="351" dur="500" fill="hold"/>
                                        <p:tgtEl>
                                          <p:spTgt spid="132"/>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33"/>
                                        </p:tgtEl>
                                        <p:attrNameLst>
                                          <p:attrName>style.visibility</p:attrName>
                                        </p:attrNameLst>
                                      </p:cBhvr>
                                      <p:to>
                                        <p:strVal val="visible"/>
                                      </p:to>
                                    </p:set>
                                    <p:anim calcmode="lin" valueType="num">
                                      <p:cBhvr additive="base">
                                        <p:cTn id="354" dur="500" fill="hold"/>
                                        <p:tgtEl>
                                          <p:spTgt spid="133"/>
                                        </p:tgtEl>
                                        <p:attrNameLst>
                                          <p:attrName>ppt_x</p:attrName>
                                        </p:attrNameLst>
                                      </p:cBhvr>
                                      <p:tavLst>
                                        <p:tav tm="0">
                                          <p:val>
                                            <p:strVal val="#ppt_x"/>
                                          </p:val>
                                        </p:tav>
                                        <p:tav tm="100000">
                                          <p:val>
                                            <p:strVal val="#ppt_x"/>
                                          </p:val>
                                        </p:tav>
                                      </p:tavLst>
                                    </p:anim>
                                    <p:anim calcmode="lin" valueType="num">
                                      <p:cBhvr additive="base">
                                        <p:cTn id="355" dur="500" fill="hold"/>
                                        <p:tgtEl>
                                          <p:spTgt spid="133"/>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34"/>
                                        </p:tgtEl>
                                        <p:attrNameLst>
                                          <p:attrName>style.visibility</p:attrName>
                                        </p:attrNameLst>
                                      </p:cBhvr>
                                      <p:to>
                                        <p:strVal val="visible"/>
                                      </p:to>
                                    </p:set>
                                    <p:anim calcmode="lin" valueType="num">
                                      <p:cBhvr additive="base">
                                        <p:cTn id="358" dur="500" fill="hold"/>
                                        <p:tgtEl>
                                          <p:spTgt spid="134"/>
                                        </p:tgtEl>
                                        <p:attrNameLst>
                                          <p:attrName>ppt_x</p:attrName>
                                        </p:attrNameLst>
                                      </p:cBhvr>
                                      <p:tavLst>
                                        <p:tav tm="0">
                                          <p:val>
                                            <p:strVal val="#ppt_x"/>
                                          </p:val>
                                        </p:tav>
                                        <p:tav tm="100000">
                                          <p:val>
                                            <p:strVal val="#ppt_x"/>
                                          </p:val>
                                        </p:tav>
                                      </p:tavLst>
                                    </p:anim>
                                    <p:anim calcmode="lin" valueType="num">
                                      <p:cBhvr additive="base">
                                        <p:cTn id="359" dur="500" fill="hold"/>
                                        <p:tgtEl>
                                          <p:spTgt spid="134"/>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35"/>
                                        </p:tgtEl>
                                        <p:attrNameLst>
                                          <p:attrName>style.visibility</p:attrName>
                                        </p:attrNameLst>
                                      </p:cBhvr>
                                      <p:to>
                                        <p:strVal val="visible"/>
                                      </p:to>
                                    </p:set>
                                    <p:anim calcmode="lin" valueType="num">
                                      <p:cBhvr additive="base">
                                        <p:cTn id="362" dur="500" fill="hold"/>
                                        <p:tgtEl>
                                          <p:spTgt spid="135"/>
                                        </p:tgtEl>
                                        <p:attrNameLst>
                                          <p:attrName>ppt_x</p:attrName>
                                        </p:attrNameLst>
                                      </p:cBhvr>
                                      <p:tavLst>
                                        <p:tav tm="0">
                                          <p:val>
                                            <p:strVal val="#ppt_x"/>
                                          </p:val>
                                        </p:tav>
                                        <p:tav tm="100000">
                                          <p:val>
                                            <p:strVal val="#ppt_x"/>
                                          </p:val>
                                        </p:tav>
                                      </p:tavLst>
                                    </p:anim>
                                    <p:anim calcmode="lin" valueType="num">
                                      <p:cBhvr additive="base">
                                        <p:cTn id="363" dur="500" fill="hold"/>
                                        <p:tgtEl>
                                          <p:spTgt spid="135"/>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36"/>
                                        </p:tgtEl>
                                        <p:attrNameLst>
                                          <p:attrName>style.visibility</p:attrName>
                                        </p:attrNameLst>
                                      </p:cBhvr>
                                      <p:to>
                                        <p:strVal val="visible"/>
                                      </p:to>
                                    </p:set>
                                    <p:anim calcmode="lin" valueType="num">
                                      <p:cBhvr additive="base">
                                        <p:cTn id="366" dur="500" fill="hold"/>
                                        <p:tgtEl>
                                          <p:spTgt spid="136"/>
                                        </p:tgtEl>
                                        <p:attrNameLst>
                                          <p:attrName>ppt_x</p:attrName>
                                        </p:attrNameLst>
                                      </p:cBhvr>
                                      <p:tavLst>
                                        <p:tav tm="0">
                                          <p:val>
                                            <p:strVal val="#ppt_x"/>
                                          </p:val>
                                        </p:tav>
                                        <p:tav tm="100000">
                                          <p:val>
                                            <p:strVal val="#ppt_x"/>
                                          </p:val>
                                        </p:tav>
                                      </p:tavLst>
                                    </p:anim>
                                    <p:anim calcmode="lin" valueType="num">
                                      <p:cBhvr additive="base">
                                        <p:cTn id="367"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2" grpId="0"/>
      <p:bldP spid="2" grpId="1"/>
      <p:bldP spid="83" grpId="0" animBg="1"/>
      <p:bldP spid="83" grpId="1" animBg="1"/>
      <p:bldP spid="84" grpId="0" animBg="1"/>
      <p:bldP spid="84" grpId="1" animBg="1"/>
      <p:bldP spid="85" grpId="0" animBg="1"/>
      <p:bldP spid="85" grpId="1" animBg="1"/>
      <p:bldP spid="86" grpId="0" animBg="1"/>
      <p:bldP spid="86" grpId="1" animBg="1"/>
      <p:bldP spid="88" grpId="0" animBg="1"/>
      <p:bldP spid="88" grpId="1" animBg="1"/>
      <p:bldP spid="89" grpId="0" animBg="1"/>
      <p:bldP spid="89" grpId="1" animBg="1"/>
      <p:bldP spid="90" grpId="0" animBg="1"/>
      <p:bldP spid="90" grpId="1" animBg="1"/>
      <p:bldP spid="91" grpId="0" animBg="1"/>
      <p:bldP spid="91" grpId="1" animBg="1"/>
      <p:bldP spid="97" grpId="0" animBg="1"/>
      <p:bldP spid="97" grpId="1" animBg="1"/>
      <p:bldP spid="98" grpId="0" animBg="1"/>
      <p:bldP spid="98" grpId="1" animBg="1"/>
      <p:bldP spid="102" grpId="0" animBg="1"/>
      <p:bldP spid="102" grpId="1" animBg="1"/>
      <p:bldP spid="103" grpId="0" animBg="1"/>
      <p:bldP spid="103" grpId="1" animBg="1"/>
      <p:bldP spid="104" grpId="0" animBg="1"/>
      <p:bldP spid="104" grpId="1" animBg="1"/>
      <p:bldP spid="106" grpId="0" animBg="1"/>
      <p:bldP spid="106" grpId="1" animBg="1"/>
      <p:bldP spid="107" grpId="0" animBg="1"/>
      <p:bldP spid="107" grpId="1" animBg="1"/>
      <p:bldP spid="108" grpId="0" animBg="1"/>
      <p:bldP spid="108" grpId="1" animBg="1"/>
      <p:bldP spid="112" grpId="0" animBg="1"/>
      <p:bldP spid="112" grpId="1" animBg="1"/>
      <p:bldP spid="115" grpId="0"/>
      <p:bldP spid="115" grpId="1"/>
      <p:bldP spid="116" grpId="0" animBg="1"/>
      <p:bldP spid="116" grpId="1" animBg="1"/>
      <p:bldP spid="117" grpId="0" animBg="1"/>
      <p:bldP spid="117" grpId="1" animBg="1"/>
      <p:bldP spid="118" grpId="0" animBg="1"/>
      <p:bldP spid="118" grpId="1" animBg="1"/>
      <p:bldP spid="119" grpId="0"/>
      <p:bldP spid="119" grpId="1"/>
      <p:bldP spid="123" grpId="0"/>
      <p:bldP spid="124" grpId="0"/>
      <p:bldP spid="125" grpId="0"/>
      <p:bldP spid="126" grpId="0"/>
      <p:bldP spid="4" grpId="0" animBg="1"/>
      <p:bldP spid="4" grpId="1" animBg="1"/>
      <p:bldP spid="127" grpId="0" animBg="1"/>
      <p:bldP spid="127" grpId="1" animBg="1"/>
      <p:bldP spid="128" grpId="0" animBg="1"/>
      <p:bldP spid="128" grpId="1" animBg="1"/>
      <p:bldP spid="129" grpId="0" animBg="1"/>
      <p:bldP spid="129" grpId="1" animBg="1"/>
      <p:bldP spid="130" grpId="0"/>
      <p:bldP spid="131" grpId="0"/>
      <p:bldP spid="132"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FDFD3F5-3061-7243-A88C-AA6616B18F4B}"/>
              </a:ext>
            </a:extLst>
          </p:cNvPr>
          <p:cNvSpPr txBox="1"/>
          <p:nvPr/>
        </p:nvSpPr>
        <p:spPr>
          <a:xfrm>
            <a:off x="829635" y="278961"/>
            <a:ext cx="5688352" cy="646331"/>
          </a:xfrm>
          <a:prstGeom prst="rect">
            <a:avLst/>
          </a:prstGeom>
          <a:noFill/>
        </p:spPr>
        <p:txBody>
          <a:bodyPr wrap="none" rtlCol="0">
            <a:spAutoFit/>
          </a:bodyPr>
          <a:lstStyle/>
          <a:p>
            <a:r>
              <a:rPr kumimoji="1" lang="en-US" altLang="ja-JP" sz="3600" b="1" dirty="0"/>
              <a:t>Outline of Our Algorithm</a:t>
            </a:r>
            <a:endParaRPr kumimoji="1" lang="ja-JP" altLang="en-US" sz="3600" b="1"/>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833EC1C-E358-CC4D-8B26-172AF364589D}"/>
                  </a:ext>
                </a:extLst>
              </p:cNvPr>
              <p:cNvSpPr txBox="1"/>
              <p:nvPr/>
            </p:nvSpPr>
            <p:spPr>
              <a:xfrm>
                <a:off x="1023527" y="1835707"/>
                <a:ext cx="10592790" cy="2894190"/>
              </a:xfrm>
              <a:prstGeom prst="rect">
                <a:avLst/>
              </a:prstGeom>
              <a:noFill/>
            </p:spPr>
            <p:txBody>
              <a:bodyPr wrap="square" rtlCol="0">
                <a:spAutoFit/>
              </a:bodyPr>
              <a:lstStyle/>
              <a:p>
                <a:pPr marL="514350" indent="-514350">
                  <a:buFont typeface="+mj-lt"/>
                  <a:buAutoNum type="romanUcPeriod"/>
                </a:pPr>
                <a:r>
                  <a:rPr kumimoji="1" lang="en-US" altLang="ja-JP" sz="2400" b="0" dirty="0"/>
                  <a:t>Compute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e>
                    </m:d>
                    <m:r>
                      <a:rPr kumimoji="1" lang="en-US" altLang="ja-JP" sz="2400" i="1">
                        <a:latin typeface="Cambria Math" panose="02040503050406030204" pitchFamily="18" charset="0"/>
                      </a:rPr>
                      <m:t> </m:t>
                    </m:r>
                  </m:oMath>
                </a14:m>
                <a:r>
                  <a:rPr kumimoji="1" lang="en-US" altLang="ja-JP" sz="2400" b="0" dirty="0"/>
                  <a:t>and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𝐴</m:t>
                        </m:r>
                      </m:sub>
                    </m:sSub>
                    <m:d>
                      <m:dPr>
                        <m:ctrlPr>
                          <a:rPr kumimoji="1" lang="en-US" altLang="ja-JP" sz="2400" i="1">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𝑣</m:t>
                            </m:r>
                          </m:e>
                          <m:sub>
                            <m:r>
                              <a:rPr kumimoji="1" lang="en-US" altLang="ja-JP" sz="2400" b="0" i="1" smtClean="0">
                                <a:latin typeface="Cambria Math" panose="02040503050406030204" pitchFamily="18" charset="0"/>
                              </a:rPr>
                              <m:t>𝐴</m:t>
                            </m:r>
                          </m:sub>
                        </m:sSub>
                      </m:e>
                    </m:d>
                    <m:r>
                      <a:rPr kumimoji="1" lang="en-US" altLang="ja-JP" sz="2400" i="1">
                        <a:latin typeface="Cambria Math" panose="02040503050406030204" pitchFamily="18" charset="0"/>
                      </a:rPr>
                      <m:t> </m:t>
                    </m:r>
                  </m:oMath>
                </a14:m>
                <a:r>
                  <a:rPr kumimoji="1" lang="en-US" altLang="ja-JP" sz="2400" b="0" dirty="0"/>
                  <a:t>for all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oMath>
                </a14:m>
                <a:r>
                  <a:rPr kumimoji="1" lang="en-US" altLang="ja-JP" sz="2400" b="0" dirty="0"/>
                  <a:t> and </a:t>
                </a:r>
                <a14:m>
                  <m:oMath xmlns:m="http://schemas.openxmlformats.org/officeDocument/2006/math">
                    <m:r>
                      <a:rPr kumimoji="1" lang="en-US" altLang="ja-JP" sz="2400" b="0" i="1" smtClean="0">
                        <a:latin typeface="Cambria Math" panose="02040503050406030204" pitchFamily="18" charset="0"/>
                      </a:rPr>
                      <m:t>𝐴</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𝑉</m:t>
                    </m:r>
                  </m:oMath>
                </a14:m>
                <a:r>
                  <a:rPr kumimoji="1" lang="en-US" altLang="ja-JP" sz="2400" b="0" dirty="0"/>
                  <a:t> such that </a:t>
                </a:r>
                <a14:m>
                  <m:oMath xmlns:m="http://schemas.openxmlformats.org/officeDocument/2006/math">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4</m:t>
                        </m:r>
                      </m:den>
                    </m:f>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𝐴</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𝑂</m:t>
                    </m:r>
                    <m:r>
                      <a:rPr kumimoji="1" lang="en-US" altLang="ja-JP" sz="2400" b="0" i="1" smtClean="0">
                        <a:latin typeface="Cambria Math" panose="02040503050406030204" pitchFamily="18" charset="0"/>
                      </a:rPr>
                      <m:t>(1)</m:t>
                    </m:r>
                  </m:oMath>
                </a14:m>
                <a:r>
                  <a:rPr kumimoji="1" lang="en-US" altLang="ja-JP" sz="2400" b="0" dirty="0"/>
                  <a:t> using classical dynamic programming algorithm.             (</a:t>
                </a:r>
                <a14:m>
                  <m:oMath xmlns:m="http://schemas.openxmlformats.org/officeDocument/2006/math">
                    <m:r>
                      <a:rPr kumimoji="1" lang="en-US" altLang="ja-JP" sz="2400" i="1">
                        <a:latin typeface="Cambria Math" panose="02040503050406030204" pitchFamily="18" charset="0"/>
                      </a:rPr>
                      <m:t>𝛽</m:t>
                    </m:r>
                    <m:r>
                      <a:rPr kumimoji="1" lang="en-US" altLang="ja-JP" sz="2400" i="1">
                        <a:latin typeface="Cambria Math" panose="02040503050406030204" pitchFamily="18" charset="0"/>
                      </a:rPr>
                      <m:t>≈0.283</m:t>
                    </m:r>
                  </m:oMath>
                </a14:m>
                <a:r>
                  <a:rPr kumimoji="1" lang="en-US" altLang="ja-JP" sz="2400" b="0" dirty="0"/>
                  <a:t> is a constant)</a:t>
                </a:r>
              </a:p>
              <a:p>
                <a:pPr marL="514350" indent="-514350">
                  <a:buFont typeface="+mj-lt"/>
                  <a:buAutoNum type="romanUcPeriod"/>
                </a:pPr>
                <a:endParaRPr kumimoji="1" lang="en-US" altLang="ja-JP" sz="2400" b="0" dirty="0"/>
              </a:p>
              <a:p>
                <a:pPr marL="514350" indent="-514350">
                  <a:buFont typeface="+mj-lt"/>
                  <a:buAutoNum type="romanUcPeriod"/>
                </a:pPr>
                <a:r>
                  <a:rPr kumimoji="1" lang="en-US" altLang="ja-JP" sz="2400" dirty="0"/>
                  <a:t>Compute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r>
                  <a:rPr kumimoji="1" lang="en-US" altLang="ja-JP" sz="2400" b="0" dirty="0"/>
                  <a:t> using quantum search on the recursion by </a:t>
                </a:r>
                <a14:m>
                  <m:oMath xmlns:m="http://schemas.openxmlformats.org/officeDocument/2006/math">
                    <m:r>
                      <a:rPr kumimoji="1" lang="en-US" altLang="ja-JP" sz="2400" b="0" i="1" smtClean="0">
                        <a:latin typeface="Cambria Math" panose="02040503050406030204" pitchFamily="18" charset="0"/>
                      </a:rPr>
                      <m:t>2</m:t>
                    </m:r>
                  </m:oMath>
                </a14:m>
                <a:r>
                  <a:rPr kumimoji="1" lang="en-US" altLang="ja-JP" sz="2400" b="0" dirty="0"/>
                  <a:t>-split, </a:t>
                </a:r>
                <a:r>
                  <a:rPr kumimoji="1" lang="en-US" altLang="ja-JP" sz="2400" b="0" u="sng" dirty="0"/>
                  <a:t>three times recursively</a:t>
                </a:r>
                <a:r>
                  <a:rPr kumimoji="1" lang="en-US" altLang="ja-JP" sz="2400" b="0" dirty="0"/>
                  <a:t>.</a:t>
                </a:r>
              </a:p>
              <a:p>
                <a:endParaRPr kumimoji="1" lang="en-US" altLang="ja-JP" sz="2400" dirty="0"/>
              </a:p>
            </p:txBody>
          </p:sp>
        </mc:Choice>
        <mc:Fallback xmlns="">
          <p:sp>
            <p:nvSpPr>
              <p:cNvPr id="4" name="テキスト ボックス 3">
                <a:extLst>
                  <a:ext uri="{FF2B5EF4-FFF2-40B4-BE49-F238E27FC236}">
                    <a16:creationId xmlns:a16="http://schemas.microsoft.com/office/drawing/2014/main" id="{A833EC1C-E358-CC4D-8B26-172AF364589D}"/>
                  </a:ext>
                </a:extLst>
              </p:cNvPr>
              <p:cNvSpPr txBox="1">
                <a:spLocks noRot="1" noChangeAspect="1" noMove="1" noResize="1" noEditPoints="1" noAdjustHandles="1" noChangeArrowheads="1" noChangeShapeType="1" noTextEdit="1"/>
              </p:cNvSpPr>
              <p:nvPr/>
            </p:nvSpPr>
            <p:spPr>
              <a:xfrm>
                <a:off x="1023527" y="1835707"/>
                <a:ext cx="10592790" cy="2894190"/>
              </a:xfrm>
              <a:prstGeom prst="rect">
                <a:avLst/>
              </a:prstGeom>
              <a:blipFill>
                <a:blip r:embed="rId3"/>
                <a:stretch>
                  <a:fillRect l="-838" t="-1754" r="-599"/>
                </a:stretch>
              </a:blipFill>
            </p:spPr>
            <p:txBody>
              <a:bodyPr/>
              <a:lstStyle/>
              <a:p>
                <a:r>
                  <a:rPr lang="ja-JP" altLang="en-US">
                    <a:noFill/>
                  </a:rPr>
                  <a:t> </a:t>
                </a:r>
              </a:p>
            </p:txBody>
          </p:sp>
        </mc:Fallback>
      </mc:AlternateContent>
      <p:sp>
        <p:nvSpPr>
          <p:cNvPr id="2" name="四角形吹き出し 1">
            <a:extLst>
              <a:ext uri="{FF2B5EF4-FFF2-40B4-BE49-F238E27FC236}">
                <a16:creationId xmlns:a16="http://schemas.microsoft.com/office/drawing/2014/main" id="{C6953331-3E09-6C49-8509-FB92B3B16A66}"/>
              </a:ext>
            </a:extLst>
          </p:cNvPr>
          <p:cNvSpPr/>
          <p:nvPr/>
        </p:nvSpPr>
        <p:spPr>
          <a:xfrm>
            <a:off x="6327222" y="2856434"/>
            <a:ext cx="3546087" cy="434897"/>
          </a:xfrm>
          <a:prstGeom prst="wedgeRectCallout">
            <a:avLst>
              <a:gd name="adj1" fmla="val -20833"/>
              <a:gd name="adj2" fmla="val -65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Dreyfus-Wagner algorithm</a:t>
            </a:r>
            <a:endParaRPr kumimoji="1" lang="ja-JP" altLang="en-US"/>
          </a:p>
        </p:txBody>
      </p:sp>
      <p:grpSp>
        <p:nvGrpSpPr>
          <p:cNvPr id="34" name="グループ化 33">
            <a:extLst>
              <a:ext uri="{FF2B5EF4-FFF2-40B4-BE49-F238E27FC236}">
                <a16:creationId xmlns:a16="http://schemas.microsoft.com/office/drawing/2014/main" id="{9815195F-FB9A-C245-B141-5DB7EBEF60A5}"/>
              </a:ext>
            </a:extLst>
          </p:cNvPr>
          <p:cNvGrpSpPr/>
          <p:nvPr/>
        </p:nvGrpSpPr>
        <p:grpSpPr>
          <a:xfrm>
            <a:off x="829635" y="1891655"/>
            <a:ext cx="173496" cy="1519985"/>
            <a:chOff x="705686" y="1691566"/>
            <a:chExt cx="173496" cy="1519985"/>
          </a:xfrm>
        </p:grpSpPr>
        <p:sp>
          <p:nvSpPr>
            <p:cNvPr id="31" name="正方形/長方形 30">
              <a:extLst>
                <a:ext uri="{FF2B5EF4-FFF2-40B4-BE49-F238E27FC236}">
                  <a16:creationId xmlns:a16="http://schemas.microsoft.com/office/drawing/2014/main" id="{C44ECF7E-D044-2A44-B7B9-35CBA5B36020}"/>
                </a:ext>
              </a:extLst>
            </p:cNvPr>
            <p:cNvSpPr/>
            <p:nvPr/>
          </p:nvSpPr>
          <p:spPr>
            <a:xfrm>
              <a:off x="705687" y="1691566"/>
              <a:ext cx="45719" cy="151998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FA79448-2FDC-D64F-9B1D-DC3E1D99DF32}"/>
                </a:ext>
              </a:extLst>
            </p:cNvPr>
            <p:cNvSpPr/>
            <p:nvPr/>
          </p:nvSpPr>
          <p:spPr>
            <a:xfrm rot="5400000">
              <a:off x="766080" y="1631172"/>
              <a:ext cx="52708" cy="17349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5735CA92-445A-FC46-ABFB-6B4B5213CF9F}"/>
                </a:ext>
              </a:extLst>
            </p:cNvPr>
            <p:cNvSpPr/>
            <p:nvPr/>
          </p:nvSpPr>
          <p:spPr>
            <a:xfrm rot="5400000">
              <a:off x="766080" y="3096485"/>
              <a:ext cx="52708" cy="17349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12CF0D4-C6EB-874C-978A-8519DCEC87A0}"/>
                  </a:ext>
                </a:extLst>
              </p:cNvPr>
              <p:cNvSpPr txBox="1"/>
              <p:nvPr/>
            </p:nvSpPr>
            <p:spPr>
              <a:xfrm>
                <a:off x="1589474" y="6038314"/>
                <a:ext cx="10602526" cy="540725"/>
              </a:xfrm>
              <a:prstGeom prst="rect">
                <a:avLst/>
              </a:prstGeom>
              <a:noFill/>
            </p:spPr>
            <p:txBody>
              <a:bodyPr wrap="square" lIns="0" tIns="0" rIns="0" bIns="0" rtlCol="0">
                <a:spAutoFit/>
              </a:bodyPr>
              <a:lstStyle/>
              <a:p>
                <a14:m>
                  <m:oMath xmlns:m="http://schemas.openxmlformats.org/officeDocument/2006/math">
                    <m:r>
                      <a:rPr kumimoji="1" lang="en-US" altLang="ja-JP" sz="3200" b="0" i="1" smtClean="0">
                        <a:latin typeface="Cambria Math" panose="02040503050406030204" pitchFamily="18" charset="0"/>
                      </a:rPr>
                      <m:t>≈</m:t>
                    </m:r>
                  </m:oMath>
                </a14:m>
                <a:r>
                  <a:rPr kumimoji="1" lang="en-US" altLang="ja-JP" sz="3200" dirty="0"/>
                  <a:t> </a:t>
                </a:r>
                <a:r>
                  <a:rPr kumimoji="1" lang="en-US" altLang="ja-JP" sz="2400" dirty="0"/>
                  <a:t>we have the database of all the values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𝑊</m:t>
                        </m:r>
                      </m:e>
                      <m:sub>
                        <m:r>
                          <a:rPr kumimoji="1" lang="en-US" altLang="ja-JP" sz="2400" i="1">
                            <a:latin typeface="Cambria Math" panose="02040503050406030204" pitchFamily="18" charset="0"/>
                          </a:rPr>
                          <m:t>𝐺</m:t>
                        </m:r>
                      </m:sub>
                    </m:sSub>
                    <m:d>
                      <m:dPr>
                        <m:ctrlPr>
                          <a:rPr kumimoji="1" lang="en-US" altLang="ja-JP" sz="2400" i="1">
                            <a:latin typeface="Cambria Math" panose="02040503050406030204" pitchFamily="18" charset="0"/>
                          </a:rPr>
                        </m:ctrlPr>
                      </m:dPr>
                      <m:e>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𝐾</m:t>
                            </m:r>
                          </m:e>
                          <m:sub>
                            <m:r>
                              <a:rPr kumimoji="1" lang="en-US" altLang="ja-JP" sz="2400" i="1">
                                <a:latin typeface="Cambria Math" panose="02040503050406030204" pitchFamily="18" charset="0"/>
                              </a:rPr>
                              <m:t>1</m:t>
                            </m:r>
                          </m:sub>
                        </m:sSub>
                      </m:e>
                    </m:d>
                  </m:oMath>
                </a14:m>
                <a:r>
                  <a:rPr kumimoji="1" lang="en-US" altLang="ja-JP" sz="2400" dirty="0"/>
                  <a:t> for all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oMath>
                </a14:m>
                <a:r>
                  <a:rPr kumimoji="1" lang="en-US" altLang="ja-JP" sz="2400" dirty="0"/>
                  <a:t> </a:t>
                </a:r>
                <a:r>
                  <a:rPr kumimoji="1" lang="en-US" altLang="ja-JP" sz="2400" dirty="0" err="1"/>
                  <a:t>s.t.</a:t>
                </a:r>
                <a:r>
                  <a:rPr kumimoji="1" lang="en-US" altLang="ja-JP" sz="2400" dirty="0"/>
                  <a:t> </a:t>
                </a:r>
                <a14:m>
                  <m:oMath xmlns:m="http://schemas.openxmlformats.org/officeDocument/2006/math">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𝐾</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kumimoji="1" lang="en-US" altLang="ja-JP" sz="2400" i="1">
                            <a:latin typeface="Cambria Math" panose="02040503050406030204" pitchFamily="18" charset="0"/>
                          </a:rPr>
                        </m:ctrlPr>
                      </m:fPr>
                      <m:num>
                        <m:r>
                          <a:rPr kumimoji="1" lang="en-US" altLang="ja-JP" sz="2400" i="1">
                            <a:latin typeface="Cambria Math" panose="02040503050406030204" pitchFamily="18" charset="0"/>
                          </a:rPr>
                          <m:t>𝛽</m:t>
                        </m:r>
                        <m:r>
                          <a:rPr kumimoji="1" lang="en-US" altLang="ja-JP" sz="2400" i="1">
                            <a:latin typeface="Cambria Math" panose="02040503050406030204" pitchFamily="18" charset="0"/>
                          </a:rPr>
                          <m:t>𝑘</m:t>
                        </m:r>
                      </m:num>
                      <m:den>
                        <m:r>
                          <a:rPr kumimoji="1" lang="en-US" altLang="ja-JP" sz="2400" i="1">
                            <a:latin typeface="Cambria Math" panose="02040503050406030204" pitchFamily="18" charset="0"/>
                          </a:rPr>
                          <m:t>4</m:t>
                        </m:r>
                      </m:den>
                    </m:f>
                  </m:oMath>
                </a14:m>
                <a:endParaRPr kumimoji="1" lang="ja-JP" altLang="en-US" sz="3200"/>
              </a:p>
            </p:txBody>
          </p:sp>
        </mc:Choice>
        <mc:Fallback xmlns="">
          <p:sp>
            <p:nvSpPr>
              <p:cNvPr id="6" name="テキスト ボックス 5">
                <a:extLst>
                  <a:ext uri="{FF2B5EF4-FFF2-40B4-BE49-F238E27FC236}">
                    <a16:creationId xmlns:a16="http://schemas.microsoft.com/office/drawing/2014/main" id="{812CF0D4-C6EB-874C-978A-8519DCEC87A0}"/>
                  </a:ext>
                </a:extLst>
              </p:cNvPr>
              <p:cNvSpPr txBox="1">
                <a:spLocks noRot="1" noChangeAspect="1" noMove="1" noResize="1" noEditPoints="1" noAdjustHandles="1" noChangeArrowheads="1" noChangeShapeType="1" noTextEdit="1"/>
              </p:cNvSpPr>
              <p:nvPr/>
            </p:nvSpPr>
            <p:spPr>
              <a:xfrm>
                <a:off x="1589474" y="6038314"/>
                <a:ext cx="10602526" cy="540725"/>
              </a:xfrm>
              <a:prstGeom prst="rect">
                <a:avLst/>
              </a:prstGeom>
              <a:blipFill>
                <a:blip r:embed="rId4"/>
                <a:stretch>
                  <a:fillRect l="-837" b="-18182"/>
                </a:stretch>
              </a:blipFill>
            </p:spPr>
            <p:txBody>
              <a:bodyPr/>
              <a:lstStyle/>
              <a:p>
                <a:r>
                  <a:rPr lang="ja-JP" altLang="en-US">
                    <a:noFill/>
                  </a:rPr>
                  <a:t> </a:t>
                </a:r>
              </a:p>
            </p:txBody>
          </p:sp>
        </mc:Fallback>
      </mc:AlternateContent>
      <p:sp>
        <p:nvSpPr>
          <p:cNvPr id="7" name="右矢印 6">
            <a:extLst>
              <a:ext uri="{FF2B5EF4-FFF2-40B4-BE49-F238E27FC236}">
                <a16:creationId xmlns:a16="http://schemas.microsoft.com/office/drawing/2014/main" id="{FCFE8C4B-D250-8645-94AF-D40C5D9ABBE5}"/>
              </a:ext>
            </a:extLst>
          </p:cNvPr>
          <p:cNvSpPr/>
          <p:nvPr/>
        </p:nvSpPr>
        <p:spPr>
          <a:xfrm>
            <a:off x="573275" y="6017166"/>
            <a:ext cx="812163" cy="540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99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6464403-6E40-BE47-A7E0-6FB7B21C1AF4}"/>
                  </a:ext>
                </a:extLst>
              </p:cNvPr>
              <p:cNvSpPr txBox="1"/>
              <p:nvPr/>
            </p:nvSpPr>
            <p:spPr>
              <a:xfrm>
                <a:off x="1065223" y="114062"/>
                <a:ext cx="10592790" cy="1200329"/>
              </a:xfrm>
              <a:prstGeom prst="rect">
                <a:avLst/>
              </a:prstGeom>
              <a:noFill/>
            </p:spPr>
            <p:txBody>
              <a:bodyPr wrap="square" rtlCol="0">
                <a:spAutoFit/>
              </a:bodyPr>
              <a:lstStyle/>
              <a:p>
                <a:endParaRPr kumimoji="1" lang="en-US" altLang="ja-JP" sz="2400" b="0" dirty="0"/>
              </a:p>
              <a:p>
                <a:pPr marL="514350" indent="-514350">
                  <a:buAutoNum type="romanUcPeriod" startAt="2"/>
                </a:pPr>
                <a:r>
                  <a:rPr kumimoji="1" lang="en-US" altLang="ja-JP" sz="2400" dirty="0"/>
                  <a:t>Compute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𝑊</m:t>
                        </m:r>
                      </m:e>
                      <m:sub>
                        <m:r>
                          <a:rPr kumimoji="1" lang="en-US" altLang="ja-JP" sz="2400" b="0" i="1" smtClean="0">
                            <a:latin typeface="Cambria Math" panose="02040503050406030204" pitchFamily="18" charset="0"/>
                          </a:rPr>
                          <m:t>𝐺</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oMath>
                </a14:m>
                <a:r>
                  <a:rPr kumimoji="1" lang="en-US" altLang="ja-JP" sz="2400" b="0" dirty="0"/>
                  <a:t> using quantum search on the recursion by </a:t>
                </a:r>
                <a14:m>
                  <m:oMath xmlns:m="http://schemas.openxmlformats.org/officeDocument/2006/math">
                    <m:r>
                      <a:rPr kumimoji="1" lang="en-US" altLang="ja-JP" sz="2400" b="0" i="1" smtClean="0">
                        <a:latin typeface="Cambria Math" panose="02040503050406030204" pitchFamily="18" charset="0"/>
                      </a:rPr>
                      <m:t>2</m:t>
                    </m:r>
                  </m:oMath>
                </a14:m>
                <a:r>
                  <a:rPr kumimoji="1" lang="en-US" altLang="ja-JP" sz="2400" b="0" dirty="0"/>
                  <a:t>-split, </a:t>
                </a:r>
                <a:r>
                  <a:rPr kumimoji="1" lang="en-US" altLang="ja-JP" sz="2400" b="0" u="sng" dirty="0"/>
                  <a:t>three times</a:t>
                </a:r>
              </a:p>
              <a:p>
                <a:r>
                  <a:rPr kumimoji="1" lang="en-US" altLang="ja-JP" sz="2400" b="0" dirty="0"/>
                  <a:t>       </a:t>
                </a:r>
                <a:r>
                  <a:rPr kumimoji="1" lang="en-US" altLang="ja-JP" sz="2400" b="0" u="sng" dirty="0"/>
                  <a:t>recursively</a:t>
                </a:r>
                <a:r>
                  <a:rPr kumimoji="1" lang="en-US" altLang="ja-JP" sz="2400" b="0" dirty="0"/>
                  <a:t>.</a:t>
                </a:r>
              </a:p>
            </p:txBody>
          </p:sp>
        </mc:Choice>
        <mc:Fallback xmlns="">
          <p:sp>
            <p:nvSpPr>
              <p:cNvPr id="4" name="テキスト ボックス 3">
                <a:extLst>
                  <a:ext uri="{FF2B5EF4-FFF2-40B4-BE49-F238E27FC236}">
                    <a16:creationId xmlns:a16="http://schemas.microsoft.com/office/drawing/2014/main" id="{D6464403-6E40-BE47-A7E0-6FB7B21C1AF4}"/>
                  </a:ext>
                </a:extLst>
              </p:cNvPr>
              <p:cNvSpPr txBox="1">
                <a:spLocks noRot="1" noChangeAspect="1" noMove="1" noResize="1" noEditPoints="1" noAdjustHandles="1" noChangeArrowheads="1" noChangeShapeType="1" noTextEdit="1"/>
              </p:cNvSpPr>
              <p:nvPr/>
            </p:nvSpPr>
            <p:spPr>
              <a:xfrm>
                <a:off x="1065223" y="114062"/>
                <a:ext cx="10592790" cy="1200329"/>
              </a:xfrm>
              <a:prstGeom prst="rect">
                <a:avLst/>
              </a:prstGeom>
              <a:blipFill>
                <a:blip r:embed="rId3"/>
                <a:stretch>
                  <a:fillRect l="-959" b="-115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9569623E-48DA-2944-BFC2-6777D876F8F4}"/>
                  </a:ext>
                </a:extLst>
              </p:cNvPr>
              <p:cNvSpPr/>
              <p:nvPr/>
            </p:nvSpPr>
            <p:spPr>
              <a:xfrm>
                <a:off x="855641" y="5648291"/>
                <a:ext cx="1089996"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5" name="正方形/長方形 4">
                <a:extLst>
                  <a:ext uri="{FF2B5EF4-FFF2-40B4-BE49-F238E27FC236}">
                    <a16:creationId xmlns:a16="http://schemas.microsoft.com/office/drawing/2014/main" id="{9569623E-48DA-2944-BFC2-6777D876F8F4}"/>
                  </a:ext>
                </a:extLst>
              </p:cNvPr>
              <p:cNvSpPr>
                <a:spLocks noRot="1" noChangeAspect="1" noMove="1" noResize="1" noEditPoints="1" noAdjustHandles="1" noChangeArrowheads="1" noChangeShapeType="1" noTextEdit="1"/>
              </p:cNvSpPr>
              <p:nvPr/>
            </p:nvSpPr>
            <p:spPr>
              <a:xfrm>
                <a:off x="855641" y="5648291"/>
                <a:ext cx="1089996" cy="539659"/>
              </a:xfrm>
              <a:prstGeom prst="rect">
                <a:avLst/>
              </a:prstGeom>
              <a:blipFill>
                <a:blip r:embed="rId4"/>
                <a:stretch>
                  <a:fillRect b="-6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CA9FE9C6-1D6F-A34E-8321-BFEECD81F22D}"/>
                  </a:ext>
                </a:extLst>
              </p:cNvPr>
              <p:cNvSpPr/>
              <p:nvPr/>
            </p:nvSpPr>
            <p:spPr>
              <a:xfrm>
                <a:off x="2149955" y="5637991"/>
                <a:ext cx="1360369" cy="65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𝛽</m:t>
                              </m:r>
                            </m:e>
                          </m:d>
                          <m:r>
                            <a:rPr kumimoji="1" lang="en-US" altLang="ja-JP" sz="2000" b="0" i="1" smtClean="0">
                              <a:latin typeface="Cambria Math" panose="02040503050406030204" pitchFamily="18" charset="0"/>
                            </a:rPr>
                            <m:t>𝑘</m:t>
                          </m:r>
                        </m:num>
                        <m:den>
                          <m:r>
                            <a:rPr kumimoji="1" lang="en-US" altLang="ja-JP" sz="2000" b="0" i="1" smtClean="0">
                              <a:latin typeface="Cambria Math" panose="02040503050406030204" pitchFamily="18" charset="0"/>
                            </a:rPr>
                            <m:t>4</m:t>
                          </m:r>
                        </m:den>
                      </m:f>
                    </m:oMath>
                  </m:oMathPara>
                </a14:m>
                <a:endParaRPr kumimoji="1" lang="en-US" altLang="ja-JP" sz="2000" b="0" dirty="0"/>
              </a:p>
            </p:txBody>
          </p:sp>
        </mc:Choice>
        <mc:Fallback xmlns="">
          <p:sp>
            <p:nvSpPr>
              <p:cNvPr id="6" name="正方形/長方形 5">
                <a:extLst>
                  <a:ext uri="{FF2B5EF4-FFF2-40B4-BE49-F238E27FC236}">
                    <a16:creationId xmlns:a16="http://schemas.microsoft.com/office/drawing/2014/main" id="{CA9FE9C6-1D6F-A34E-8321-BFEECD81F22D}"/>
                  </a:ext>
                </a:extLst>
              </p:cNvPr>
              <p:cNvSpPr>
                <a:spLocks noRot="1" noChangeAspect="1" noMove="1" noResize="1" noEditPoints="1" noAdjustHandles="1" noChangeArrowheads="1" noChangeShapeType="1" noTextEdit="1"/>
              </p:cNvSpPr>
              <p:nvPr/>
            </p:nvSpPr>
            <p:spPr>
              <a:xfrm>
                <a:off x="2149955" y="5637991"/>
                <a:ext cx="1360369" cy="652420"/>
              </a:xfrm>
              <a:prstGeom prst="rect">
                <a:avLst/>
              </a:prstGeom>
              <a:blipFill>
                <a:blip r:embed="rId5"/>
                <a:stretch>
                  <a:fillRect b="-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36448172-E762-C347-835F-B3B2F35FA5B9}"/>
                  </a:ext>
                </a:extLst>
              </p:cNvPr>
              <p:cNvSpPr/>
              <p:nvPr/>
            </p:nvSpPr>
            <p:spPr>
              <a:xfrm>
                <a:off x="4513419" y="1693573"/>
                <a:ext cx="2939663"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Minimum Steiner Tree for </a:t>
                </a:r>
                <a14:m>
                  <m:oMath xmlns:m="http://schemas.openxmlformats.org/officeDocument/2006/math">
                    <m:r>
                      <a:rPr kumimoji="1" lang="en-US" altLang="ja-JP" b="0" i="1" smtClean="0">
                        <a:latin typeface="Cambria Math" panose="02040503050406030204" pitchFamily="18" charset="0"/>
                      </a:rPr>
                      <m:t>𝐾</m:t>
                    </m:r>
                  </m:oMath>
                </a14:m>
                <a:endParaRPr kumimoji="1" lang="ja-JP" altLang="en-US"/>
              </a:p>
            </p:txBody>
          </p:sp>
        </mc:Choice>
        <mc:Fallback xmlns="">
          <p:sp>
            <p:nvSpPr>
              <p:cNvPr id="9" name="正方形/長方形 8">
                <a:extLst>
                  <a:ext uri="{FF2B5EF4-FFF2-40B4-BE49-F238E27FC236}">
                    <a16:creationId xmlns:a16="http://schemas.microsoft.com/office/drawing/2014/main" id="{36448172-E762-C347-835F-B3B2F35FA5B9}"/>
                  </a:ext>
                </a:extLst>
              </p:cNvPr>
              <p:cNvSpPr>
                <a:spLocks noRot="1" noChangeAspect="1" noMove="1" noResize="1" noEditPoints="1" noAdjustHandles="1" noChangeArrowheads="1" noChangeShapeType="1" noTextEdit="1"/>
              </p:cNvSpPr>
              <p:nvPr/>
            </p:nvSpPr>
            <p:spPr>
              <a:xfrm>
                <a:off x="4513419" y="1693573"/>
                <a:ext cx="2939663" cy="539659"/>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4FB76776-BB2B-F141-8BF0-7BCB09727628}"/>
                  </a:ext>
                </a:extLst>
              </p:cNvPr>
              <p:cNvSpPr/>
              <p:nvPr/>
            </p:nvSpPr>
            <p:spPr>
              <a:xfrm>
                <a:off x="1989955" y="2831140"/>
                <a:ext cx="3235158"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Subtree</a:t>
                </a:r>
              </a:p>
              <a:p>
                <a:pPr algn="ctr"/>
                <a:r>
                  <a:rPr kumimoji="1" lang="en-US" altLang="ja-JP" dirty="0"/>
                  <a:t>(terminal size </a:t>
                </a:r>
                <a14:m>
                  <m:oMath xmlns:m="http://schemas.openxmlformats.org/officeDocument/2006/math">
                    <m:r>
                      <a:rPr kumimoji="1" lang="en-US" altLang="ja-JP" b="0" i="1" smtClean="0">
                        <a:latin typeface="Cambria Math" panose="02040503050406030204" pitchFamily="18" charset="0"/>
                      </a:rPr>
                      <m:t>𝑘</m:t>
                    </m:r>
                    <m:r>
                      <a:rPr kumimoji="1" lang="en-US" altLang="ja-JP" b="0" i="1" smtClean="0">
                        <a:latin typeface="Cambria Math" panose="02040503050406030204" pitchFamily="18" charset="0"/>
                      </a:rPr>
                      <m:t>/2</m:t>
                    </m:r>
                  </m:oMath>
                </a14:m>
                <a:r>
                  <a:rPr kumimoji="1" lang="en-US" altLang="ja-JP" dirty="0"/>
                  <a:t>)</a:t>
                </a:r>
                <a:endParaRPr kumimoji="1" lang="ja-JP" altLang="en-US"/>
              </a:p>
            </p:txBody>
          </p:sp>
        </mc:Choice>
        <mc:Fallback xmlns="">
          <p:sp>
            <p:nvSpPr>
              <p:cNvPr id="10" name="正方形/長方形 9">
                <a:extLst>
                  <a:ext uri="{FF2B5EF4-FFF2-40B4-BE49-F238E27FC236}">
                    <a16:creationId xmlns:a16="http://schemas.microsoft.com/office/drawing/2014/main" id="{4FB76776-BB2B-F141-8BF0-7BCB09727628}"/>
                  </a:ext>
                </a:extLst>
              </p:cNvPr>
              <p:cNvSpPr>
                <a:spLocks noRot="1" noChangeAspect="1" noMove="1" noResize="1" noEditPoints="1" noAdjustHandles="1" noChangeArrowheads="1" noChangeShapeType="1" noTextEdit="1"/>
              </p:cNvSpPr>
              <p:nvPr/>
            </p:nvSpPr>
            <p:spPr>
              <a:xfrm>
                <a:off x="1989955" y="2831140"/>
                <a:ext cx="3235158" cy="539659"/>
              </a:xfrm>
              <a:prstGeom prst="rect">
                <a:avLst/>
              </a:prstGeom>
              <a:blipFill>
                <a:blip r:embed="rId7"/>
                <a:stretch>
                  <a:fillRect t="-13636"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C823CA6D-99F8-2B47-A91A-614CECC7287E}"/>
                  </a:ext>
                </a:extLst>
              </p:cNvPr>
              <p:cNvSpPr/>
              <p:nvPr/>
            </p:nvSpPr>
            <p:spPr>
              <a:xfrm>
                <a:off x="6875081" y="2831140"/>
                <a:ext cx="3235158"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Subtree</a:t>
                </a:r>
              </a:p>
              <a:p>
                <a:pPr algn="ctr"/>
                <a:r>
                  <a:rPr kumimoji="1" lang="en-US" altLang="ja-JP" dirty="0"/>
                  <a:t>(terminal size </a:t>
                </a:r>
                <a14:m>
                  <m:oMath xmlns:m="http://schemas.openxmlformats.org/officeDocument/2006/math">
                    <m:r>
                      <a:rPr kumimoji="1" lang="en-US" altLang="ja-JP" b="0" i="1" smtClean="0">
                        <a:latin typeface="Cambria Math" panose="02040503050406030204" pitchFamily="18" charset="0"/>
                      </a:rPr>
                      <m:t>𝑘</m:t>
                    </m:r>
                    <m:r>
                      <a:rPr kumimoji="1" lang="en-US" altLang="ja-JP" b="0" i="1" smtClean="0">
                        <a:latin typeface="Cambria Math" panose="02040503050406030204" pitchFamily="18" charset="0"/>
                      </a:rPr>
                      <m:t>/2</m:t>
                    </m:r>
                  </m:oMath>
                </a14:m>
                <a:r>
                  <a:rPr kumimoji="1" lang="en-US" altLang="ja-JP" dirty="0"/>
                  <a:t>)</a:t>
                </a:r>
                <a:endParaRPr kumimoji="1" lang="ja-JP" altLang="en-US"/>
              </a:p>
            </p:txBody>
          </p:sp>
        </mc:Choice>
        <mc:Fallback xmlns="">
          <p:sp>
            <p:nvSpPr>
              <p:cNvPr id="11" name="正方形/長方形 10">
                <a:extLst>
                  <a:ext uri="{FF2B5EF4-FFF2-40B4-BE49-F238E27FC236}">
                    <a16:creationId xmlns:a16="http://schemas.microsoft.com/office/drawing/2014/main" id="{C823CA6D-99F8-2B47-A91A-614CECC7287E}"/>
                  </a:ext>
                </a:extLst>
              </p:cNvPr>
              <p:cNvSpPr>
                <a:spLocks noRot="1" noChangeAspect="1" noMove="1" noResize="1" noEditPoints="1" noAdjustHandles="1" noChangeArrowheads="1" noChangeShapeType="1" noTextEdit="1"/>
              </p:cNvSpPr>
              <p:nvPr/>
            </p:nvSpPr>
            <p:spPr>
              <a:xfrm>
                <a:off x="6875081" y="2831140"/>
                <a:ext cx="3235158" cy="539659"/>
              </a:xfrm>
              <a:prstGeom prst="rect">
                <a:avLst/>
              </a:prstGeom>
              <a:blipFill>
                <a:blip r:embed="rId8"/>
                <a:stretch>
                  <a:fillRect t="-13636" b="-22727"/>
                </a:stretch>
              </a:blipFill>
            </p:spPr>
            <p:txBody>
              <a:bodyPr/>
              <a:lstStyle/>
              <a:p>
                <a:r>
                  <a:rPr lang="ja-JP" altLang="en-US">
                    <a:noFill/>
                  </a:rPr>
                  <a:t> </a:t>
                </a:r>
              </a:p>
            </p:txBody>
          </p:sp>
        </mc:Fallback>
      </mc:AlternateContent>
      <p:sp>
        <p:nvSpPr>
          <p:cNvPr id="12" name="右矢印 11">
            <a:extLst>
              <a:ext uri="{FF2B5EF4-FFF2-40B4-BE49-F238E27FC236}">
                <a16:creationId xmlns:a16="http://schemas.microsoft.com/office/drawing/2014/main" id="{4E98CB41-91E1-254A-AF98-8950EE8D3FA7}"/>
              </a:ext>
            </a:extLst>
          </p:cNvPr>
          <p:cNvSpPr/>
          <p:nvPr/>
        </p:nvSpPr>
        <p:spPr>
          <a:xfrm rot="18872133">
            <a:off x="4874882" y="2392135"/>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a:extLst>
              <a:ext uri="{FF2B5EF4-FFF2-40B4-BE49-F238E27FC236}">
                <a16:creationId xmlns:a16="http://schemas.microsoft.com/office/drawing/2014/main" id="{CF0E0FF0-FF22-194C-8482-CB3629DE799D}"/>
              </a:ext>
            </a:extLst>
          </p:cNvPr>
          <p:cNvSpPr/>
          <p:nvPr/>
        </p:nvSpPr>
        <p:spPr>
          <a:xfrm rot="13588836">
            <a:off x="6582686" y="2392135"/>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四角形吹き出し 13">
                <a:extLst>
                  <a:ext uri="{FF2B5EF4-FFF2-40B4-BE49-F238E27FC236}">
                    <a16:creationId xmlns:a16="http://schemas.microsoft.com/office/drawing/2014/main" id="{9AEC762B-64C6-B04F-B608-CAE6F28CF021}"/>
                  </a:ext>
                </a:extLst>
              </p:cNvPr>
              <p:cNvSpPr/>
              <p:nvPr/>
            </p:nvSpPr>
            <p:spPr>
              <a:xfrm>
                <a:off x="5491924" y="2386081"/>
                <a:ext cx="982652" cy="392291"/>
              </a:xfrm>
              <a:prstGeom prst="wedgeRectCallout">
                <a:avLst>
                  <a:gd name="adj1" fmla="val -47716"/>
                  <a:gd name="adj2" fmla="val 2099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i="1" smtClean="0">
                        <a:solidFill>
                          <a:schemeClr val="tx1"/>
                        </a:solidFill>
                        <a:latin typeface="Cambria Math" panose="02040503050406030204" pitchFamily="18" charset="0"/>
                      </a:rPr>
                      <m:t>2</m:t>
                    </m:r>
                  </m:oMath>
                </a14:m>
                <a:r>
                  <a:rPr kumimoji="1" lang="en-US" altLang="ja-JP" dirty="0">
                    <a:solidFill>
                      <a:schemeClr val="tx1"/>
                    </a:solidFill>
                  </a:rPr>
                  <a:t>-split</a:t>
                </a:r>
                <a:endParaRPr kumimoji="1" lang="ja-JP" altLang="en-US">
                  <a:solidFill>
                    <a:schemeClr val="tx1"/>
                  </a:solidFill>
                </a:endParaRPr>
              </a:p>
            </p:txBody>
          </p:sp>
        </mc:Choice>
        <mc:Fallback xmlns="">
          <p:sp>
            <p:nvSpPr>
              <p:cNvPr id="14" name="四角形吹き出し 13">
                <a:extLst>
                  <a:ext uri="{FF2B5EF4-FFF2-40B4-BE49-F238E27FC236}">
                    <a16:creationId xmlns:a16="http://schemas.microsoft.com/office/drawing/2014/main" id="{9AEC762B-64C6-B04F-B608-CAE6F28CF021}"/>
                  </a:ext>
                </a:extLst>
              </p:cNvPr>
              <p:cNvSpPr>
                <a:spLocks noRot="1" noChangeAspect="1" noMove="1" noResize="1" noEditPoints="1" noAdjustHandles="1" noChangeArrowheads="1" noChangeShapeType="1" noTextEdit="1"/>
              </p:cNvSpPr>
              <p:nvPr/>
            </p:nvSpPr>
            <p:spPr>
              <a:xfrm>
                <a:off x="5491924" y="2386081"/>
                <a:ext cx="982652" cy="392291"/>
              </a:xfrm>
              <a:prstGeom prst="wedgeRectCallout">
                <a:avLst>
                  <a:gd name="adj1" fmla="val -47716"/>
                  <a:gd name="adj2" fmla="val 20991"/>
                </a:avLst>
              </a:prstGeom>
              <a:blipFill>
                <a:blip r:embed="rId9"/>
                <a:stretch>
                  <a:fillRect b="-11765"/>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C6F6F2B1-D515-2C47-8AC1-64B9DD0714C9}"/>
                  </a:ext>
                </a:extLst>
              </p:cNvPr>
              <p:cNvSpPr/>
              <p:nvPr/>
            </p:nvSpPr>
            <p:spPr>
              <a:xfrm>
                <a:off x="1989955" y="4232464"/>
                <a:ext cx="1121923"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15" name="正方形/長方形 14">
                <a:extLst>
                  <a:ext uri="{FF2B5EF4-FFF2-40B4-BE49-F238E27FC236}">
                    <a16:creationId xmlns:a16="http://schemas.microsoft.com/office/drawing/2014/main" id="{C6F6F2B1-D515-2C47-8AC1-64B9DD0714C9}"/>
                  </a:ext>
                </a:extLst>
              </p:cNvPr>
              <p:cNvSpPr>
                <a:spLocks noRot="1" noChangeAspect="1" noMove="1" noResize="1" noEditPoints="1" noAdjustHandles="1" noChangeArrowheads="1" noChangeShapeType="1" noTextEdit="1"/>
              </p:cNvSpPr>
              <p:nvPr/>
            </p:nvSpPr>
            <p:spPr>
              <a:xfrm>
                <a:off x="1989955" y="4232464"/>
                <a:ext cx="1121923" cy="539659"/>
              </a:xfrm>
              <a:prstGeom prst="rect">
                <a:avLst/>
              </a:prstGeom>
              <a:blipFill>
                <a:blip r:embed="rId10"/>
                <a:stretch>
                  <a:fillRect b="-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a:extLst>
                  <a:ext uri="{FF2B5EF4-FFF2-40B4-BE49-F238E27FC236}">
                    <a16:creationId xmlns:a16="http://schemas.microsoft.com/office/drawing/2014/main" id="{32772FB4-F118-CA46-BFA5-D015539F4885}"/>
                  </a:ext>
                </a:extLst>
              </p:cNvPr>
              <p:cNvSpPr/>
              <p:nvPr/>
            </p:nvSpPr>
            <p:spPr>
              <a:xfrm>
                <a:off x="6875081" y="4227160"/>
                <a:ext cx="1121923"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16" name="正方形/長方形 15">
                <a:extLst>
                  <a:ext uri="{FF2B5EF4-FFF2-40B4-BE49-F238E27FC236}">
                    <a16:creationId xmlns:a16="http://schemas.microsoft.com/office/drawing/2014/main" id="{32772FB4-F118-CA46-BFA5-D015539F4885}"/>
                  </a:ext>
                </a:extLst>
              </p:cNvPr>
              <p:cNvSpPr>
                <a:spLocks noRot="1" noChangeAspect="1" noMove="1" noResize="1" noEditPoints="1" noAdjustHandles="1" noChangeArrowheads="1" noChangeShapeType="1" noTextEdit="1"/>
              </p:cNvSpPr>
              <p:nvPr/>
            </p:nvSpPr>
            <p:spPr>
              <a:xfrm>
                <a:off x="6875081" y="4227160"/>
                <a:ext cx="1121923" cy="539659"/>
              </a:xfrm>
              <a:prstGeom prst="rect">
                <a:avLst/>
              </a:prstGeom>
              <a:blipFill>
                <a:blip r:embed="rId11"/>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a:extLst>
                  <a:ext uri="{FF2B5EF4-FFF2-40B4-BE49-F238E27FC236}">
                    <a16:creationId xmlns:a16="http://schemas.microsoft.com/office/drawing/2014/main" id="{1723F1DF-3E5F-C146-96A5-00D22CBC85BC}"/>
                  </a:ext>
                </a:extLst>
              </p:cNvPr>
              <p:cNvSpPr/>
              <p:nvPr/>
            </p:nvSpPr>
            <p:spPr>
              <a:xfrm>
                <a:off x="8988316" y="4227160"/>
                <a:ext cx="1121923"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17" name="正方形/長方形 16">
                <a:extLst>
                  <a:ext uri="{FF2B5EF4-FFF2-40B4-BE49-F238E27FC236}">
                    <a16:creationId xmlns:a16="http://schemas.microsoft.com/office/drawing/2014/main" id="{1723F1DF-3E5F-C146-96A5-00D22CBC85BC}"/>
                  </a:ext>
                </a:extLst>
              </p:cNvPr>
              <p:cNvSpPr>
                <a:spLocks noRot="1" noChangeAspect="1" noMove="1" noResize="1" noEditPoints="1" noAdjustHandles="1" noChangeArrowheads="1" noChangeShapeType="1" noTextEdit="1"/>
              </p:cNvSpPr>
              <p:nvPr/>
            </p:nvSpPr>
            <p:spPr>
              <a:xfrm>
                <a:off x="8988316" y="4227160"/>
                <a:ext cx="1121923" cy="539659"/>
              </a:xfrm>
              <a:prstGeom prst="rect">
                <a:avLst/>
              </a:prstGeom>
              <a:blipFill>
                <a:blip r:embed="rId12"/>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FD5E18E0-AD3F-5D42-8C4D-1F2CDBFA6321}"/>
                  </a:ext>
                </a:extLst>
              </p:cNvPr>
              <p:cNvSpPr/>
              <p:nvPr/>
            </p:nvSpPr>
            <p:spPr>
              <a:xfrm>
                <a:off x="4045354" y="4231420"/>
                <a:ext cx="1121923"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18" name="正方形/長方形 17">
                <a:extLst>
                  <a:ext uri="{FF2B5EF4-FFF2-40B4-BE49-F238E27FC236}">
                    <a16:creationId xmlns:a16="http://schemas.microsoft.com/office/drawing/2014/main" id="{FD5E18E0-AD3F-5D42-8C4D-1F2CDBFA6321}"/>
                  </a:ext>
                </a:extLst>
              </p:cNvPr>
              <p:cNvSpPr>
                <a:spLocks noRot="1" noChangeAspect="1" noMove="1" noResize="1" noEditPoints="1" noAdjustHandles="1" noChangeArrowheads="1" noChangeShapeType="1" noTextEdit="1"/>
              </p:cNvSpPr>
              <p:nvPr/>
            </p:nvSpPr>
            <p:spPr>
              <a:xfrm>
                <a:off x="4045354" y="4231420"/>
                <a:ext cx="1121923" cy="539659"/>
              </a:xfrm>
              <a:prstGeom prst="rect">
                <a:avLst/>
              </a:prstGeom>
              <a:blipFill>
                <a:blip r:embed="rId13"/>
                <a:stretch>
                  <a:fillRect b="-4444"/>
                </a:stretch>
              </a:blipFill>
            </p:spPr>
            <p:txBody>
              <a:bodyPr/>
              <a:lstStyle/>
              <a:p>
                <a:r>
                  <a:rPr lang="ja-JP" altLang="en-US">
                    <a:noFill/>
                  </a:rPr>
                  <a:t> </a:t>
                </a:r>
              </a:p>
            </p:txBody>
          </p:sp>
        </mc:Fallback>
      </mc:AlternateContent>
      <p:sp>
        <p:nvSpPr>
          <p:cNvPr id="19" name="右矢印 18">
            <a:extLst>
              <a:ext uri="{FF2B5EF4-FFF2-40B4-BE49-F238E27FC236}">
                <a16:creationId xmlns:a16="http://schemas.microsoft.com/office/drawing/2014/main" id="{E2344513-9A24-9C4D-BF0A-16442D084EF8}"/>
              </a:ext>
            </a:extLst>
          </p:cNvPr>
          <p:cNvSpPr/>
          <p:nvPr/>
        </p:nvSpPr>
        <p:spPr>
          <a:xfrm rot="18872133">
            <a:off x="7336844" y="3661319"/>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a:extLst>
              <a:ext uri="{FF2B5EF4-FFF2-40B4-BE49-F238E27FC236}">
                <a16:creationId xmlns:a16="http://schemas.microsoft.com/office/drawing/2014/main" id="{29D4450B-C174-7E4A-B6B6-2DF2D99B87AA}"/>
              </a:ext>
            </a:extLst>
          </p:cNvPr>
          <p:cNvSpPr/>
          <p:nvPr/>
        </p:nvSpPr>
        <p:spPr>
          <a:xfrm rot="13588836">
            <a:off x="9044648" y="3661319"/>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a:extLst>
              <a:ext uri="{FF2B5EF4-FFF2-40B4-BE49-F238E27FC236}">
                <a16:creationId xmlns:a16="http://schemas.microsoft.com/office/drawing/2014/main" id="{BADC66F6-FDED-EB40-B04D-0036837327B7}"/>
              </a:ext>
            </a:extLst>
          </p:cNvPr>
          <p:cNvSpPr/>
          <p:nvPr/>
        </p:nvSpPr>
        <p:spPr>
          <a:xfrm rot="18872133">
            <a:off x="2366738" y="3663184"/>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a:extLst>
              <a:ext uri="{FF2B5EF4-FFF2-40B4-BE49-F238E27FC236}">
                <a16:creationId xmlns:a16="http://schemas.microsoft.com/office/drawing/2014/main" id="{38CF5D45-1513-9C42-A2DD-EAD9E6510B41}"/>
              </a:ext>
            </a:extLst>
          </p:cNvPr>
          <p:cNvSpPr/>
          <p:nvPr/>
        </p:nvSpPr>
        <p:spPr>
          <a:xfrm rot="13588836">
            <a:off x="4074542" y="3663184"/>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四角形吹き出し 22">
                <a:extLst>
                  <a:ext uri="{FF2B5EF4-FFF2-40B4-BE49-F238E27FC236}">
                    <a16:creationId xmlns:a16="http://schemas.microsoft.com/office/drawing/2014/main" id="{35147B35-E706-D24A-B8D3-739A354494B8}"/>
                  </a:ext>
                </a:extLst>
              </p:cNvPr>
              <p:cNvSpPr/>
              <p:nvPr/>
            </p:nvSpPr>
            <p:spPr>
              <a:xfrm>
                <a:off x="3032914" y="3692092"/>
                <a:ext cx="982652" cy="392291"/>
              </a:xfrm>
              <a:prstGeom prst="wedgeRectCallout">
                <a:avLst>
                  <a:gd name="adj1" fmla="val -47716"/>
                  <a:gd name="adj2" fmla="val 2099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i="1" smtClean="0">
                        <a:solidFill>
                          <a:schemeClr val="tx1"/>
                        </a:solidFill>
                        <a:latin typeface="Cambria Math" panose="02040503050406030204" pitchFamily="18" charset="0"/>
                      </a:rPr>
                      <m:t>2</m:t>
                    </m:r>
                  </m:oMath>
                </a14:m>
                <a:r>
                  <a:rPr kumimoji="1" lang="en-US" altLang="ja-JP" dirty="0">
                    <a:solidFill>
                      <a:schemeClr val="tx1"/>
                    </a:solidFill>
                  </a:rPr>
                  <a:t>-split</a:t>
                </a:r>
                <a:endParaRPr kumimoji="1" lang="ja-JP" altLang="en-US">
                  <a:solidFill>
                    <a:schemeClr val="tx1"/>
                  </a:solidFill>
                </a:endParaRPr>
              </a:p>
            </p:txBody>
          </p:sp>
        </mc:Choice>
        <mc:Fallback xmlns="">
          <p:sp>
            <p:nvSpPr>
              <p:cNvPr id="23" name="四角形吹き出し 22">
                <a:extLst>
                  <a:ext uri="{FF2B5EF4-FFF2-40B4-BE49-F238E27FC236}">
                    <a16:creationId xmlns:a16="http://schemas.microsoft.com/office/drawing/2014/main" id="{35147B35-E706-D24A-B8D3-739A354494B8}"/>
                  </a:ext>
                </a:extLst>
              </p:cNvPr>
              <p:cNvSpPr>
                <a:spLocks noRot="1" noChangeAspect="1" noMove="1" noResize="1" noEditPoints="1" noAdjustHandles="1" noChangeArrowheads="1" noChangeShapeType="1" noTextEdit="1"/>
              </p:cNvSpPr>
              <p:nvPr/>
            </p:nvSpPr>
            <p:spPr>
              <a:xfrm>
                <a:off x="3032914" y="3692092"/>
                <a:ext cx="982652" cy="392291"/>
              </a:xfrm>
              <a:prstGeom prst="wedgeRectCallout">
                <a:avLst>
                  <a:gd name="adj1" fmla="val -47716"/>
                  <a:gd name="adj2" fmla="val 20991"/>
                </a:avLst>
              </a:prstGeom>
              <a:blipFill>
                <a:blip r:embed="rId14"/>
                <a:stretch>
                  <a:fillRect b="-11765"/>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四角形吹き出し 23">
                <a:extLst>
                  <a:ext uri="{FF2B5EF4-FFF2-40B4-BE49-F238E27FC236}">
                    <a16:creationId xmlns:a16="http://schemas.microsoft.com/office/drawing/2014/main" id="{59F8AD30-4163-FB41-80D1-D71C572825E4}"/>
                  </a:ext>
                </a:extLst>
              </p:cNvPr>
              <p:cNvSpPr/>
              <p:nvPr/>
            </p:nvSpPr>
            <p:spPr>
              <a:xfrm>
                <a:off x="8013197" y="3692091"/>
                <a:ext cx="982652" cy="392291"/>
              </a:xfrm>
              <a:prstGeom prst="wedgeRectCallout">
                <a:avLst>
                  <a:gd name="adj1" fmla="val -47716"/>
                  <a:gd name="adj2" fmla="val 2099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ja-JP" i="1" smtClean="0">
                        <a:solidFill>
                          <a:schemeClr val="tx1"/>
                        </a:solidFill>
                        <a:latin typeface="Cambria Math" panose="02040503050406030204" pitchFamily="18" charset="0"/>
                      </a:rPr>
                      <m:t>2</m:t>
                    </m:r>
                  </m:oMath>
                </a14:m>
                <a:r>
                  <a:rPr kumimoji="1" lang="en-US" altLang="ja-JP" dirty="0">
                    <a:solidFill>
                      <a:schemeClr val="tx1"/>
                    </a:solidFill>
                  </a:rPr>
                  <a:t>-split</a:t>
                </a:r>
                <a:endParaRPr kumimoji="1" lang="ja-JP" altLang="en-US">
                  <a:solidFill>
                    <a:schemeClr val="tx1"/>
                  </a:solidFill>
                </a:endParaRPr>
              </a:p>
            </p:txBody>
          </p:sp>
        </mc:Choice>
        <mc:Fallback xmlns="">
          <p:sp>
            <p:nvSpPr>
              <p:cNvPr id="24" name="四角形吹き出し 23">
                <a:extLst>
                  <a:ext uri="{FF2B5EF4-FFF2-40B4-BE49-F238E27FC236}">
                    <a16:creationId xmlns:a16="http://schemas.microsoft.com/office/drawing/2014/main" id="{59F8AD30-4163-FB41-80D1-D71C572825E4}"/>
                  </a:ext>
                </a:extLst>
              </p:cNvPr>
              <p:cNvSpPr>
                <a:spLocks noRot="1" noChangeAspect="1" noMove="1" noResize="1" noEditPoints="1" noAdjustHandles="1" noChangeArrowheads="1" noChangeShapeType="1" noTextEdit="1"/>
              </p:cNvSpPr>
              <p:nvPr/>
            </p:nvSpPr>
            <p:spPr>
              <a:xfrm>
                <a:off x="8013197" y="3692091"/>
                <a:ext cx="982652" cy="392291"/>
              </a:xfrm>
              <a:prstGeom prst="wedgeRectCallout">
                <a:avLst>
                  <a:gd name="adj1" fmla="val -47716"/>
                  <a:gd name="adj2" fmla="val 20991"/>
                </a:avLst>
              </a:prstGeom>
              <a:blipFill>
                <a:blip r:embed="rId15"/>
                <a:stretch>
                  <a:fillRect b="-11765"/>
                </a:stretch>
              </a:blipFill>
              <a:ln w="28575">
                <a:solidFill>
                  <a:schemeClr val="tx1"/>
                </a:solidFill>
              </a:ln>
            </p:spPr>
            <p:txBody>
              <a:bodyPr/>
              <a:lstStyle/>
              <a:p>
                <a:r>
                  <a:rPr lang="ja-JP" altLang="en-US">
                    <a:noFill/>
                  </a:rPr>
                  <a:t> </a:t>
                </a:r>
              </a:p>
            </p:txBody>
          </p:sp>
        </mc:Fallback>
      </mc:AlternateContent>
      <p:sp>
        <p:nvSpPr>
          <p:cNvPr id="31" name="右矢印 30">
            <a:extLst>
              <a:ext uri="{FF2B5EF4-FFF2-40B4-BE49-F238E27FC236}">
                <a16:creationId xmlns:a16="http://schemas.microsoft.com/office/drawing/2014/main" id="{DC578F1C-D039-3F43-A16E-223949E6ABEA}"/>
              </a:ext>
            </a:extLst>
          </p:cNvPr>
          <p:cNvSpPr/>
          <p:nvPr/>
        </p:nvSpPr>
        <p:spPr>
          <a:xfrm rot="18872133">
            <a:off x="1431511" y="5039242"/>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a:extLst>
              <a:ext uri="{FF2B5EF4-FFF2-40B4-BE49-F238E27FC236}">
                <a16:creationId xmlns:a16="http://schemas.microsoft.com/office/drawing/2014/main" id="{329A6415-254B-9C4E-BEC5-99EC42003B4E}"/>
              </a:ext>
            </a:extLst>
          </p:cNvPr>
          <p:cNvSpPr/>
          <p:nvPr/>
        </p:nvSpPr>
        <p:spPr>
          <a:xfrm rot="13588836">
            <a:off x="2553365" y="5047942"/>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2E534342-5D0A-8E40-A47B-B2B02641376D}"/>
                  </a:ext>
                </a:extLst>
              </p:cNvPr>
              <p:cNvSpPr/>
              <p:nvPr/>
            </p:nvSpPr>
            <p:spPr>
              <a:xfrm>
                <a:off x="3681602" y="5648291"/>
                <a:ext cx="1089996"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34" name="正方形/長方形 33">
                <a:extLst>
                  <a:ext uri="{FF2B5EF4-FFF2-40B4-BE49-F238E27FC236}">
                    <a16:creationId xmlns:a16="http://schemas.microsoft.com/office/drawing/2014/main" id="{2E534342-5D0A-8E40-A47B-B2B02641376D}"/>
                  </a:ext>
                </a:extLst>
              </p:cNvPr>
              <p:cNvSpPr>
                <a:spLocks noRot="1" noChangeAspect="1" noMove="1" noResize="1" noEditPoints="1" noAdjustHandles="1" noChangeArrowheads="1" noChangeShapeType="1" noTextEdit="1"/>
              </p:cNvSpPr>
              <p:nvPr/>
            </p:nvSpPr>
            <p:spPr>
              <a:xfrm>
                <a:off x="3681602" y="5648291"/>
                <a:ext cx="1089996" cy="539659"/>
              </a:xfrm>
              <a:prstGeom prst="rect">
                <a:avLst/>
              </a:prstGeom>
              <a:blipFill>
                <a:blip r:embed="rId16"/>
                <a:stretch>
                  <a:fillRect b="-6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F41AEE17-EE9D-904F-A894-C8C577EBAC80}"/>
                  </a:ext>
                </a:extLst>
              </p:cNvPr>
              <p:cNvSpPr/>
              <p:nvPr/>
            </p:nvSpPr>
            <p:spPr>
              <a:xfrm>
                <a:off x="4975916" y="5637991"/>
                <a:ext cx="1360369" cy="65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𝛽</m:t>
                              </m:r>
                            </m:e>
                          </m:d>
                          <m:r>
                            <a:rPr kumimoji="1" lang="en-US" altLang="ja-JP" sz="2000" b="0" i="1" smtClean="0">
                              <a:latin typeface="Cambria Math" panose="02040503050406030204" pitchFamily="18" charset="0"/>
                            </a:rPr>
                            <m:t>𝑘</m:t>
                          </m:r>
                        </m:num>
                        <m:den>
                          <m:r>
                            <a:rPr kumimoji="1" lang="en-US" altLang="ja-JP" sz="2000" b="0" i="1" smtClean="0">
                              <a:latin typeface="Cambria Math" panose="02040503050406030204" pitchFamily="18" charset="0"/>
                            </a:rPr>
                            <m:t>4</m:t>
                          </m:r>
                        </m:den>
                      </m:f>
                    </m:oMath>
                  </m:oMathPara>
                </a14:m>
                <a:endParaRPr kumimoji="1" lang="en-US" altLang="ja-JP" sz="2000" b="0" dirty="0"/>
              </a:p>
            </p:txBody>
          </p:sp>
        </mc:Choice>
        <mc:Fallback xmlns="">
          <p:sp>
            <p:nvSpPr>
              <p:cNvPr id="35" name="正方形/長方形 34">
                <a:extLst>
                  <a:ext uri="{FF2B5EF4-FFF2-40B4-BE49-F238E27FC236}">
                    <a16:creationId xmlns:a16="http://schemas.microsoft.com/office/drawing/2014/main" id="{F41AEE17-EE9D-904F-A894-C8C577EBAC80}"/>
                  </a:ext>
                </a:extLst>
              </p:cNvPr>
              <p:cNvSpPr>
                <a:spLocks noRot="1" noChangeAspect="1" noMove="1" noResize="1" noEditPoints="1" noAdjustHandles="1" noChangeArrowheads="1" noChangeShapeType="1" noTextEdit="1"/>
              </p:cNvSpPr>
              <p:nvPr/>
            </p:nvSpPr>
            <p:spPr>
              <a:xfrm>
                <a:off x="4975916" y="5637991"/>
                <a:ext cx="1360369" cy="652420"/>
              </a:xfrm>
              <a:prstGeom prst="rect">
                <a:avLst/>
              </a:prstGeom>
              <a:blipFill>
                <a:blip r:embed="rId17"/>
                <a:stretch>
                  <a:fillRect b="-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FD6D303B-4219-D040-89C8-D9020F33F99D}"/>
                  </a:ext>
                </a:extLst>
              </p:cNvPr>
              <p:cNvSpPr/>
              <p:nvPr/>
            </p:nvSpPr>
            <p:spPr>
              <a:xfrm>
                <a:off x="6435380" y="5633480"/>
                <a:ext cx="1089996"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36" name="正方形/長方形 35">
                <a:extLst>
                  <a:ext uri="{FF2B5EF4-FFF2-40B4-BE49-F238E27FC236}">
                    <a16:creationId xmlns:a16="http://schemas.microsoft.com/office/drawing/2014/main" id="{FD6D303B-4219-D040-89C8-D9020F33F99D}"/>
                  </a:ext>
                </a:extLst>
              </p:cNvPr>
              <p:cNvSpPr>
                <a:spLocks noRot="1" noChangeAspect="1" noMove="1" noResize="1" noEditPoints="1" noAdjustHandles="1" noChangeArrowheads="1" noChangeShapeType="1" noTextEdit="1"/>
              </p:cNvSpPr>
              <p:nvPr/>
            </p:nvSpPr>
            <p:spPr>
              <a:xfrm>
                <a:off x="6435380" y="5633480"/>
                <a:ext cx="1089996" cy="539659"/>
              </a:xfrm>
              <a:prstGeom prst="rect">
                <a:avLst/>
              </a:prstGeom>
              <a:blipFill>
                <a:blip r:embed="rId18"/>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9CDD43F0-43C7-FB4C-B629-F49A48684AA5}"/>
                  </a:ext>
                </a:extLst>
              </p:cNvPr>
              <p:cNvSpPr/>
              <p:nvPr/>
            </p:nvSpPr>
            <p:spPr>
              <a:xfrm>
                <a:off x="7729694" y="5623180"/>
                <a:ext cx="1360369" cy="65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𝛽</m:t>
                              </m:r>
                            </m:e>
                          </m:d>
                          <m:r>
                            <a:rPr kumimoji="1" lang="en-US" altLang="ja-JP" sz="2000" b="0" i="1" smtClean="0">
                              <a:latin typeface="Cambria Math" panose="02040503050406030204" pitchFamily="18" charset="0"/>
                            </a:rPr>
                            <m:t>𝑘</m:t>
                          </m:r>
                        </m:num>
                        <m:den>
                          <m:r>
                            <a:rPr kumimoji="1" lang="en-US" altLang="ja-JP" sz="2000" b="0" i="1" smtClean="0">
                              <a:latin typeface="Cambria Math" panose="02040503050406030204" pitchFamily="18" charset="0"/>
                            </a:rPr>
                            <m:t>4</m:t>
                          </m:r>
                        </m:den>
                      </m:f>
                    </m:oMath>
                  </m:oMathPara>
                </a14:m>
                <a:endParaRPr kumimoji="1" lang="en-US" altLang="ja-JP" sz="2000" b="0" dirty="0"/>
              </a:p>
            </p:txBody>
          </p:sp>
        </mc:Choice>
        <mc:Fallback xmlns="">
          <p:sp>
            <p:nvSpPr>
              <p:cNvPr id="37" name="正方形/長方形 36">
                <a:extLst>
                  <a:ext uri="{FF2B5EF4-FFF2-40B4-BE49-F238E27FC236}">
                    <a16:creationId xmlns:a16="http://schemas.microsoft.com/office/drawing/2014/main" id="{9CDD43F0-43C7-FB4C-B629-F49A48684AA5}"/>
                  </a:ext>
                </a:extLst>
              </p:cNvPr>
              <p:cNvSpPr>
                <a:spLocks noRot="1" noChangeAspect="1" noMove="1" noResize="1" noEditPoints="1" noAdjustHandles="1" noChangeArrowheads="1" noChangeShapeType="1" noTextEdit="1"/>
              </p:cNvSpPr>
              <p:nvPr/>
            </p:nvSpPr>
            <p:spPr>
              <a:xfrm>
                <a:off x="7729694" y="5623180"/>
                <a:ext cx="1360369" cy="652420"/>
              </a:xfrm>
              <a:prstGeom prst="rect">
                <a:avLst/>
              </a:prstGeom>
              <a:blipFill>
                <a:blip r:embed="rId19"/>
                <a:stretch>
                  <a:fillRect b="-566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a:extLst>
                  <a:ext uri="{FF2B5EF4-FFF2-40B4-BE49-F238E27FC236}">
                    <a16:creationId xmlns:a16="http://schemas.microsoft.com/office/drawing/2014/main" id="{E59ABBE0-EE17-8A4C-B45D-BDA76D988CCC}"/>
                  </a:ext>
                </a:extLst>
              </p:cNvPr>
              <p:cNvSpPr/>
              <p:nvPr/>
            </p:nvSpPr>
            <p:spPr>
              <a:xfrm>
                <a:off x="9366564" y="5624476"/>
                <a:ext cx="1089996" cy="53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𝛽</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/4</m:t>
                      </m:r>
                    </m:oMath>
                  </m:oMathPara>
                </a14:m>
                <a:endParaRPr kumimoji="1" lang="ja-JP" altLang="en-US" sz="2400"/>
              </a:p>
            </p:txBody>
          </p:sp>
        </mc:Choice>
        <mc:Fallback xmlns="">
          <p:sp>
            <p:nvSpPr>
              <p:cNvPr id="38" name="正方形/長方形 37">
                <a:extLst>
                  <a:ext uri="{FF2B5EF4-FFF2-40B4-BE49-F238E27FC236}">
                    <a16:creationId xmlns:a16="http://schemas.microsoft.com/office/drawing/2014/main" id="{E59ABBE0-EE17-8A4C-B45D-BDA76D988CCC}"/>
                  </a:ext>
                </a:extLst>
              </p:cNvPr>
              <p:cNvSpPr>
                <a:spLocks noRot="1" noChangeAspect="1" noMove="1" noResize="1" noEditPoints="1" noAdjustHandles="1" noChangeArrowheads="1" noChangeShapeType="1" noTextEdit="1"/>
              </p:cNvSpPr>
              <p:nvPr/>
            </p:nvSpPr>
            <p:spPr>
              <a:xfrm>
                <a:off x="9366564" y="5624476"/>
                <a:ext cx="1089996" cy="539659"/>
              </a:xfrm>
              <a:prstGeom prst="rect">
                <a:avLst/>
              </a:prstGeom>
              <a:blipFill>
                <a:blip r:embed="rId20"/>
                <a:stretch>
                  <a:fillRect b="-6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C8F3415A-54B8-0A4C-9C28-E01F71B6A3C3}"/>
                  </a:ext>
                </a:extLst>
              </p:cNvPr>
              <p:cNvSpPr/>
              <p:nvPr/>
            </p:nvSpPr>
            <p:spPr>
              <a:xfrm>
                <a:off x="10580233" y="5620395"/>
                <a:ext cx="1360369" cy="652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𝛽</m:t>
                              </m:r>
                            </m:e>
                          </m:d>
                          <m:r>
                            <a:rPr kumimoji="1" lang="en-US" altLang="ja-JP" sz="2000" b="0" i="1" smtClean="0">
                              <a:latin typeface="Cambria Math" panose="02040503050406030204" pitchFamily="18" charset="0"/>
                            </a:rPr>
                            <m:t>𝑘</m:t>
                          </m:r>
                        </m:num>
                        <m:den>
                          <m:r>
                            <a:rPr kumimoji="1" lang="en-US" altLang="ja-JP" sz="2000" b="0" i="1" smtClean="0">
                              <a:latin typeface="Cambria Math" panose="02040503050406030204" pitchFamily="18" charset="0"/>
                            </a:rPr>
                            <m:t>4</m:t>
                          </m:r>
                        </m:den>
                      </m:f>
                    </m:oMath>
                  </m:oMathPara>
                </a14:m>
                <a:endParaRPr kumimoji="1" lang="en-US" altLang="ja-JP" sz="2000" b="0" dirty="0"/>
              </a:p>
            </p:txBody>
          </p:sp>
        </mc:Choice>
        <mc:Fallback xmlns="">
          <p:sp>
            <p:nvSpPr>
              <p:cNvPr id="39" name="正方形/長方形 38">
                <a:extLst>
                  <a:ext uri="{FF2B5EF4-FFF2-40B4-BE49-F238E27FC236}">
                    <a16:creationId xmlns:a16="http://schemas.microsoft.com/office/drawing/2014/main" id="{C8F3415A-54B8-0A4C-9C28-E01F71B6A3C3}"/>
                  </a:ext>
                </a:extLst>
              </p:cNvPr>
              <p:cNvSpPr>
                <a:spLocks noRot="1" noChangeAspect="1" noMove="1" noResize="1" noEditPoints="1" noAdjustHandles="1" noChangeArrowheads="1" noChangeShapeType="1" noTextEdit="1"/>
              </p:cNvSpPr>
              <p:nvPr/>
            </p:nvSpPr>
            <p:spPr>
              <a:xfrm>
                <a:off x="10580233" y="5620395"/>
                <a:ext cx="1360369" cy="652420"/>
              </a:xfrm>
              <a:prstGeom prst="rect">
                <a:avLst/>
              </a:prstGeom>
              <a:blipFill>
                <a:blip r:embed="rId21"/>
                <a:stretch>
                  <a:fillRect b="-5660"/>
                </a:stretch>
              </a:blipFill>
            </p:spPr>
            <p:txBody>
              <a:bodyPr/>
              <a:lstStyle/>
              <a:p>
                <a:r>
                  <a:rPr lang="ja-JP" altLang="en-US">
                    <a:noFill/>
                  </a:rPr>
                  <a:t> </a:t>
                </a:r>
              </a:p>
            </p:txBody>
          </p:sp>
        </mc:Fallback>
      </mc:AlternateContent>
      <p:sp>
        <p:nvSpPr>
          <p:cNvPr id="40" name="右矢印 39">
            <a:extLst>
              <a:ext uri="{FF2B5EF4-FFF2-40B4-BE49-F238E27FC236}">
                <a16:creationId xmlns:a16="http://schemas.microsoft.com/office/drawing/2014/main" id="{F48E984D-B67C-F24F-BA10-EC3051AA80D9}"/>
              </a:ext>
            </a:extLst>
          </p:cNvPr>
          <p:cNvSpPr/>
          <p:nvPr/>
        </p:nvSpPr>
        <p:spPr>
          <a:xfrm rot="18872133">
            <a:off x="3990653" y="5083950"/>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a:extLst>
              <a:ext uri="{FF2B5EF4-FFF2-40B4-BE49-F238E27FC236}">
                <a16:creationId xmlns:a16="http://schemas.microsoft.com/office/drawing/2014/main" id="{0A64A580-B937-354C-94CF-064CFD12854F}"/>
              </a:ext>
            </a:extLst>
          </p:cNvPr>
          <p:cNvSpPr/>
          <p:nvPr/>
        </p:nvSpPr>
        <p:spPr>
          <a:xfrm rot="13588836">
            <a:off x="4932717" y="5085441"/>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a:extLst>
              <a:ext uri="{FF2B5EF4-FFF2-40B4-BE49-F238E27FC236}">
                <a16:creationId xmlns:a16="http://schemas.microsoft.com/office/drawing/2014/main" id="{94981E0F-5B7C-4640-B36F-37F3DA0AA582}"/>
              </a:ext>
            </a:extLst>
          </p:cNvPr>
          <p:cNvSpPr/>
          <p:nvPr/>
        </p:nvSpPr>
        <p:spPr>
          <a:xfrm rot="18872133">
            <a:off x="6718049" y="5001027"/>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9F591C2F-8A55-E840-8E31-BC82152E6A0C}"/>
              </a:ext>
            </a:extLst>
          </p:cNvPr>
          <p:cNvSpPr/>
          <p:nvPr/>
        </p:nvSpPr>
        <p:spPr>
          <a:xfrm rot="13588836">
            <a:off x="7660113" y="5002518"/>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a:extLst>
              <a:ext uri="{FF2B5EF4-FFF2-40B4-BE49-F238E27FC236}">
                <a16:creationId xmlns:a16="http://schemas.microsoft.com/office/drawing/2014/main" id="{77FFE86E-B81C-1E4D-B68E-CE7DC30A9896}"/>
              </a:ext>
            </a:extLst>
          </p:cNvPr>
          <p:cNvSpPr/>
          <p:nvPr/>
        </p:nvSpPr>
        <p:spPr>
          <a:xfrm rot="15214622">
            <a:off x="9543684" y="5083949"/>
            <a:ext cx="58479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a:extLst>
              <a:ext uri="{FF2B5EF4-FFF2-40B4-BE49-F238E27FC236}">
                <a16:creationId xmlns:a16="http://schemas.microsoft.com/office/drawing/2014/main" id="{4DB3BAB1-A683-4B40-A197-7B76F10BCEDA}"/>
              </a:ext>
            </a:extLst>
          </p:cNvPr>
          <p:cNvSpPr/>
          <p:nvPr/>
        </p:nvSpPr>
        <p:spPr>
          <a:xfrm rot="12671820">
            <a:off x="10074540" y="5047942"/>
            <a:ext cx="920401" cy="331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A55634E-2D34-EA4E-9A20-215B95DC3953}"/>
              </a:ext>
            </a:extLst>
          </p:cNvPr>
          <p:cNvSpPr/>
          <p:nvPr/>
        </p:nvSpPr>
        <p:spPr>
          <a:xfrm>
            <a:off x="750627" y="5538008"/>
            <a:ext cx="11270619" cy="896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C28A60C-27B7-2C47-A797-A8D104875D52}"/>
              </a:ext>
            </a:extLst>
          </p:cNvPr>
          <p:cNvSpPr txBox="1"/>
          <p:nvPr/>
        </p:nvSpPr>
        <p:spPr>
          <a:xfrm>
            <a:off x="4384018" y="6425482"/>
            <a:ext cx="4901319" cy="461665"/>
          </a:xfrm>
          <a:prstGeom prst="rect">
            <a:avLst/>
          </a:prstGeom>
          <a:noFill/>
        </p:spPr>
        <p:txBody>
          <a:bodyPr wrap="square" rtlCol="0">
            <a:spAutoFit/>
          </a:bodyPr>
          <a:lstStyle/>
          <a:p>
            <a:r>
              <a:rPr kumimoji="1" lang="en-US" altLang="ja-JP" sz="2400" dirty="0">
                <a:solidFill>
                  <a:srgbClr val="FF0000"/>
                </a:solidFill>
              </a:rPr>
              <a:t>Computed in step 1.</a:t>
            </a:r>
            <a:endParaRPr kumimoji="1" lang="ja-JP" altLang="en-US" sz="2400">
              <a:solidFill>
                <a:srgbClr val="FF0000"/>
              </a:solidFill>
            </a:endParaRPr>
          </a:p>
        </p:txBody>
      </p:sp>
      <p:sp>
        <p:nvSpPr>
          <p:cNvPr id="48" name="円/楕円 47">
            <a:extLst>
              <a:ext uri="{FF2B5EF4-FFF2-40B4-BE49-F238E27FC236}">
                <a16:creationId xmlns:a16="http://schemas.microsoft.com/office/drawing/2014/main" id="{B2F6DFF6-9352-8646-A053-BF9F347263EC}"/>
              </a:ext>
            </a:extLst>
          </p:cNvPr>
          <p:cNvSpPr/>
          <p:nvPr/>
        </p:nvSpPr>
        <p:spPr>
          <a:xfrm>
            <a:off x="2830139" y="423366"/>
            <a:ext cx="1002909" cy="57063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434403EE-B7DB-0B4B-807E-5E274358CEFA}"/>
              </a:ext>
            </a:extLst>
          </p:cNvPr>
          <p:cNvCxnSpPr>
            <a:cxnSpLocks/>
          </p:cNvCxnSpPr>
          <p:nvPr/>
        </p:nvCxnSpPr>
        <p:spPr>
          <a:xfrm flipH="1" flipV="1">
            <a:off x="3681602" y="974672"/>
            <a:ext cx="924714" cy="6975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linds(horizontal)">
                                      <p:cBhvr>
                                        <p:cTn id="56" dur="500"/>
                                        <p:tgtEl>
                                          <p:spTgt spid="3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linds(horizontal)">
                                      <p:cBhvr>
                                        <p:cTn id="59" dur="500"/>
                                        <p:tgtEl>
                                          <p:spTgt spid="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linds(horizontal)">
                                      <p:cBhvr>
                                        <p:cTn id="71" dur="500"/>
                                        <p:tgtEl>
                                          <p:spTgt spid="3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linds(horizontal)">
                                      <p:cBhvr>
                                        <p:cTn id="74" dur="500"/>
                                        <p:tgtEl>
                                          <p:spTgt spid="3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blinds(horizontal)">
                                      <p:cBhvr>
                                        <p:cTn id="83" dur="500"/>
                                        <p:tgtEl>
                                          <p:spTgt spid="43"/>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blinds(horizontal)">
                                      <p:cBhvr>
                                        <p:cTn id="86" dur="500"/>
                                        <p:tgtEl>
                                          <p:spTgt spid="4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blinds(horizontal)">
                                      <p:cBhvr>
                                        <p:cTn id="89" dur="500"/>
                                        <p:tgtEl>
                                          <p:spTgt spid="45"/>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linds(horizontal)">
                                      <p:cBhvr>
                                        <p:cTn id="92" dur="500"/>
                                        <p:tgtEl>
                                          <p:spTgt spid="3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blinds(horizontal)">
                                      <p:cBhvr>
                                        <p:cTn id="95" dur="500"/>
                                        <p:tgtEl>
                                          <p:spTgt spid="3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blinds(horizontal)">
                                      <p:cBhvr>
                                        <p:cTn id="98" dur="500"/>
                                        <p:tgtEl>
                                          <p:spTgt spid="37"/>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linds(horizontal)">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blinds(horizontal)">
                                      <p:cBhvr>
                                        <p:cTn id="106" dur="500"/>
                                        <p:tgtEl>
                                          <p:spTgt spid="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blinds(horizontal)">
                                      <p:cBhvr>
                                        <p:cTn id="10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Lst>
  </p:timing>
</p:sld>
</file>

<file path=ppt/theme/theme1.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{CFC4965C-35E9-EA4A-889A-0F4EABC520AE}tf10001120</Template>
  <TotalTime>47675</TotalTime>
  <Words>2554</Words>
  <Application>Microsoft Macintosh PowerPoint</Application>
  <PresentationFormat>ワイド画面</PresentationFormat>
  <Paragraphs>274</Paragraphs>
  <Slides>13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游ゴシック</vt:lpstr>
      <vt:lpstr>Arial</vt:lpstr>
      <vt:lpstr>Cambria Math</vt:lpstr>
      <vt:lpstr>Gill Sans MT</vt:lpstr>
      <vt:lpstr>Wingdings</vt:lpstr>
      <vt:lpstr>パーセル</vt:lpstr>
      <vt:lpstr>Quantum Speedup for the minimum steiner tree problem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c:title>
  <dc:creator>PC-A421</dc:creator>
  <cp:lastModifiedBy>PC-A421</cp:lastModifiedBy>
  <cp:revision>82</cp:revision>
  <dcterms:created xsi:type="dcterms:W3CDTF">2020-08-16T23:44:54Z</dcterms:created>
  <dcterms:modified xsi:type="dcterms:W3CDTF">2020-11-06T02:25:43Z</dcterms:modified>
</cp:coreProperties>
</file>